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Raleway SemiBold"/>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SemiBold-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RalewaySemiBold-italic.fntdata"/><Relationship Id="rId10" Type="http://schemas.openxmlformats.org/officeDocument/2006/relationships/slide" Target="slides/slide5.xml"/><Relationship Id="rId32" Type="http://schemas.openxmlformats.org/officeDocument/2006/relationships/font" Target="fonts/RalewaySemiBold-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SemiBold-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Good afternoon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my </a:t>
            </a:r>
            <a:r>
              <a:rPr lang="en-GB"/>
              <a:t>capstone</a:t>
            </a:r>
            <a:r>
              <a:rPr lang="en-GB"/>
              <a:t> </a:t>
            </a:r>
            <a:r>
              <a:rPr lang="en-GB"/>
              <a:t>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Did it happen? </a:t>
            </a:r>
            <a:endParaRPr/>
          </a:p>
          <a:p>
            <a:pPr indent="0" lvl="0" marL="0" rtl="0" algn="l">
              <a:spcBef>
                <a:spcPts val="0"/>
              </a:spcBef>
              <a:spcAft>
                <a:spcPts val="0"/>
              </a:spcAft>
              <a:buNone/>
            </a:pPr>
            <a:r>
              <a:rPr lang="en-GB"/>
              <a:t>The topic is: Insurance claim fraud detection with machine </a:t>
            </a:r>
            <a:r>
              <a:rPr lang="en-GB"/>
              <a:t>learning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6f321f2e9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6f321f2e9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Does time of day matter?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You’d imagine fraudsters shouldn’t be able to get a good </a:t>
            </a:r>
            <a:r>
              <a:rPr lang="en-GB"/>
              <a:t>night's</a:t>
            </a:r>
            <a:r>
              <a:rPr lang="en-GB"/>
              <a:t> sleep as they should be worried about a </a:t>
            </a:r>
            <a:r>
              <a:rPr lang="en-GB"/>
              <a:t>machine</a:t>
            </a:r>
            <a:r>
              <a:rPr lang="en-GB"/>
              <a:t> learning their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Fraudsters seem to </a:t>
            </a:r>
            <a:r>
              <a:rPr lang="en-GB"/>
              <a:t>strike</a:t>
            </a:r>
            <a:r>
              <a:rPr lang="en-GB"/>
              <a:t> at </a:t>
            </a:r>
            <a:r>
              <a:rPr lang="en-GB"/>
              <a:t>certain</a:t>
            </a:r>
            <a:r>
              <a:rPr lang="en-GB"/>
              <a:t>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There's</a:t>
            </a:r>
            <a:r>
              <a:rPr lang="en-GB"/>
              <a:t> spikes </a:t>
            </a:r>
            <a:r>
              <a:rPr lang="en-GB"/>
              <a:t>around 11pm and 12am </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Then at the witching hour - 3am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Then it seems like they fall asleep and wake up at 6am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They stop to have some breakfast then start again at 10 and  11am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Take a break for lunch begin again between 2pm and 4pm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Just before </a:t>
            </a:r>
            <a:r>
              <a:rPr lang="en-GB"/>
              <a:t>dinner</a:t>
            </a:r>
            <a:r>
              <a:rPr lang="en-GB"/>
              <a:t> 6pm they strike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6f321f2e9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6f321f2e9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Your hobbies would say more about you than you think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Like if your hobby </a:t>
            </a:r>
            <a:r>
              <a:rPr lang="en-GB"/>
              <a:t>involves</a:t>
            </a:r>
            <a:r>
              <a:rPr lang="en-GB"/>
              <a:t> sleeping then I </a:t>
            </a:r>
            <a:r>
              <a:rPr lang="en-GB"/>
              <a:t>wouldn't</a:t>
            </a:r>
            <a:r>
              <a:rPr lang="en-GB"/>
              <a:t> worry too much about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if you play chess then i know </a:t>
            </a:r>
            <a:r>
              <a:rPr lang="en-GB"/>
              <a:t>you</a:t>
            </a:r>
            <a:r>
              <a:rPr lang="en-GB"/>
              <a:t>’re probably planning your next illigal move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Also always knew something not right about crossfit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Board games and yachting also seem to stand 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I suppose a lot of good people play golf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6f321f2e9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6f321f2e9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Incident severity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could say going for major damage would mean you get more money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you can see why bother with trivial damage since </a:t>
            </a:r>
            <a:r>
              <a:rPr lang="en-GB"/>
              <a:t>there's</a:t>
            </a:r>
            <a:r>
              <a:rPr lang="en-GB"/>
              <a:t> risk </a:t>
            </a:r>
            <a:r>
              <a:rPr lang="en-GB"/>
              <a:t>involved</a:t>
            </a:r>
            <a:r>
              <a:rPr lang="en-GB"/>
              <a:t> in getting caught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a:t>
            </a:r>
            <a:r>
              <a:rPr lang="en-GB"/>
              <a:t> </a:t>
            </a:r>
            <a:r>
              <a:rPr lang="en-GB"/>
              <a:t>also</a:t>
            </a:r>
            <a:r>
              <a:rPr lang="en-GB"/>
              <a:t> surprised that total loss fraud isn’t higher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6f321f2e9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6f321f2e9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step was cleaning the data: taking out things we don’t need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Second step was exploring the data to understand what is going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Pre-processing is to encode the data and make a train test split - 75/25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Model the data: find best parameters using grid search and utilising SMOTE overfitting so we get a 50/50 split of fraud during training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a:t>
            </a:r>
            <a:r>
              <a:rPr lang="en-GB"/>
              <a:t>valuation : We will see how the best model would perform and how it’d affect the company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6f321f2e9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6f321f2e9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will be a competition: survival of the fittest: </a:t>
            </a:r>
            <a:endParaRPr/>
          </a:p>
          <a:p>
            <a:pPr indent="0" lvl="0" marL="0" rtl="0" algn="l">
              <a:spcBef>
                <a:spcPts val="0"/>
              </a:spcBef>
              <a:spcAft>
                <a:spcPts val="0"/>
              </a:spcAft>
              <a:buNone/>
            </a:pPr>
            <a:r>
              <a:rPr lang="en-GB"/>
              <a:t>Round 1: will be 7 models with a baseline </a:t>
            </a:r>
            <a:r>
              <a:rPr lang="en-GB"/>
              <a:t>comparison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Baseline model has been made from Dummy classification that’ll only predict Not fraud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7 Models are: Logistic Regression, KNN , SVC,  Random Forest, Decision Tree, Stacking, XGBoost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They all will be supported by Gridsearch to find best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Round two will be the three best performers with the help of Smote - making the training set 50/50 for fraud - also be supported by Grid 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Round three will be the comparison of the two best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see who takes out the ML trophy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f321f2e9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f321f2e9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Round 1 results are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Logistic regression was the best at 84.8% accurate prediction of test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With XGBoost coming </a:t>
            </a:r>
            <a:r>
              <a:rPr lang="en-GB"/>
              <a:t>second</a:t>
            </a:r>
            <a:r>
              <a:rPr lang="en-GB"/>
              <a:t> 83.2% </a:t>
            </a:r>
            <a:r>
              <a:rPr lang="en-GB"/>
              <a:t>accuracy</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Stacking at third 82%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Followed by decision tree at 80%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had replaced stacking with decision tree to move onto the next round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6f321f2e9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6f321f2e9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GB" sz="1200">
                <a:solidFill>
                  <a:schemeClr val="dk1"/>
                </a:solidFill>
                <a:highlight>
                  <a:schemeClr val="lt1"/>
                </a:highlight>
              </a:rPr>
              <a:t>Round two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GB" sz="1200">
                <a:solidFill>
                  <a:schemeClr val="dk1"/>
                </a:solidFill>
                <a:highlight>
                  <a:schemeClr val="lt1"/>
                </a:highlight>
              </a:rPr>
              <a:t>What is SMOTE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GB" sz="1200">
                <a:solidFill>
                  <a:schemeClr val="dk1"/>
                </a:solidFill>
                <a:highlight>
                  <a:schemeClr val="lt1"/>
                </a:highlight>
              </a:rPr>
              <a:t>SMOTE is </a:t>
            </a:r>
            <a:r>
              <a:rPr b="1" lang="en-GB" sz="1200">
                <a:solidFill>
                  <a:schemeClr val="dk1"/>
                </a:solidFill>
                <a:highlight>
                  <a:schemeClr val="lt1"/>
                </a:highlight>
              </a:rPr>
              <a:t>an oversampling technique where the synthetic samples are generated for the minority class</a:t>
            </a:r>
            <a:r>
              <a:rPr lang="en-GB" sz="1200">
                <a:solidFill>
                  <a:schemeClr val="dk1"/>
                </a:solidFill>
                <a:highlight>
                  <a:schemeClr val="lt1"/>
                </a:highlight>
              </a:rPr>
              <a:t>. Which is fraud. Making training 50/50. The test is still done on the 25% test sample </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chemeClr val="lt1"/>
              </a:highlight>
            </a:endParaRPr>
          </a:p>
          <a:p>
            <a:pPr indent="0" lvl="0" marL="0" rtl="0" algn="l">
              <a:spcBef>
                <a:spcPts val="0"/>
              </a:spcBef>
              <a:spcAft>
                <a:spcPts val="0"/>
              </a:spcAft>
              <a:buNone/>
            </a:pPr>
            <a:r>
              <a:rPr lang="en-GB" sz="1200">
                <a:solidFill>
                  <a:schemeClr val="dk1"/>
                </a:solidFill>
                <a:highlight>
                  <a:schemeClr val="lt1"/>
                </a:highlight>
              </a:rPr>
              <a:t>We subbed out staking for decision tree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GB" sz="1200">
                <a:solidFill>
                  <a:schemeClr val="dk1"/>
                </a:solidFill>
                <a:highlight>
                  <a:schemeClr val="lt1"/>
                </a:highlight>
              </a:rPr>
              <a:t>Best </a:t>
            </a:r>
            <a:r>
              <a:rPr lang="en-GB" sz="1200">
                <a:solidFill>
                  <a:schemeClr val="dk1"/>
                </a:solidFill>
                <a:highlight>
                  <a:schemeClr val="lt1"/>
                </a:highlight>
              </a:rPr>
              <a:t>performance</a:t>
            </a:r>
            <a:r>
              <a:rPr lang="en-GB" sz="1200">
                <a:solidFill>
                  <a:schemeClr val="dk1"/>
                </a:solidFill>
                <a:highlight>
                  <a:schemeClr val="lt1"/>
                </a:highlight>
              </a:rPr>
              <a:t> was Decision tree 84.8% test accuracy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GB" sz="1200">
                <a:solidFill>
                  <a:schemeClr val="dk1"/>
                </a:solidFill>
                <a:highlight>
                  <a:schemeClr val="lt1"/>
                </a:highlight>
              </a:rPr>
              <a:t>Logistic regression coming in second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GB" sz="1200">
                <a:solidFill>
                  <a:schemeClr val="dk1"/>
                </a:solidFill>
                <a:highlight>
                  <a:schemeClr val="lt1"/>
                </a:highlight>
              </a:rPr>
              <a:t>XGBoost coming in third </a:t>
            </a:r>
            <a:endParaRPr sz="1200">
              <a:solidFill>
                <a:schemeClr val="dk1"/>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6f321f2e9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6f321f2e9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Logistic Regression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is the confusion matrix for test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curve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Test Score of 0.848</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AUC: 0.77</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300">
                <a:solidFill>
                  <a:schemeClr val="dk1"/>
                </a:solidFill>
              </a:rPr>
              <a:t>15.2% False readings for test set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Had a training Score of 0.87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6f321f2e9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6f321f2e9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Decision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is the confusion matrix and the curve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Test Score of 0.848</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AUC of 0.78 better by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15.2% false readings for test predictions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Training Score of 1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6f321f2e9e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6f321f2e9e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is a side by side of the </a:t>
            </a:r>
            <a:r>
              <a:rPr lang="en-GB"/>
              <a:t>curve </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So who wins?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slight different in AUC made the difference therefore…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makes decision tree the winner</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6f321f2e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6f321f2e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is a b</a:t>
            </a:r>
            <a:r>
              <a:rPr lang="en-GB"/>
              <a:t>rief</a:t>
            </a:r>
            <a:r>
              <a:rPr lang="en-GB"/>
              <a:t> </a:t>
            </a:r>
            <a:r>
              <a:rPr lang="en-GB"/>
              <a:t>overview</a:t>
            </a:r>
            <a:r>
              <a:rPr lang="en-GB"/>
              <a:t> of what we will cover today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But b</a:t>
            </a:r>
            <a:r>
              <a:rPr lang="en-GB">
                <a:solidFill>
                  <a:schemeClr val="dk1"/>
                </a:solidFill>
              </a:rPr>
              <a:t>efore we start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Raise your hands if you don’t have insurance of any sort? - okay cool everyone knows the basics of insurance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a company applied this model during the initial stages when a claim was submitted, They could make the triage process more </a:t>
            </a:r>
            <a:r>
              <a:rPr lang="en-GB"/>
              <a:t>streamlined</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They could make a ‘Quick Claim’ category where claims that </a:t>
            </a:r>
            <a:r>
              <a:rPr lang="en-GB"/>
              <a:t>aren't</a:t>
            </a:r>
            <a:r>
              <a:rPr lang="en-GB"/>
              <a:t> flagged/low risk are passed off for approval. This would improve </a:t>
            </a:r>
            <a:r>
              <a:rPr lang="en-GB"/>
              <a:t>efficiency.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Flag up risky events like Major damage, missing police report for senior assessors to have a look into.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would help with distributing the claims to the appropriate people for example the high risk claims will be sent to highly experienced claims officers.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During the underwriting process we could have a better look at hobbies like chess and crossfit - potential deny additional customers that participate in this. </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New Zealand: Even if we reduce </a:t>
            </a:r>
            <a:r>
              <a:rPr lang="en-GB"/>
              <a:t>fraud</a:t>
            </a:r>
            <a:r>
              <a:rPr lang="en-GB"/>
              <a:t> by half this was have a big impact on your premiums.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Insurance fraud: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What is it? - Basically insurance fraud is when </a:t>
            </a:r>
            <a:r>
              <a:rPr lang="en-GB">
                <a:solidFill>
                  <a:schemeClr val="dk1"/>
                </a:solidFill>
              </a:rPr>
              <a:t>someone does something they shouldn’t do under their policy. They are illegally obtaining benefits in a way that they aren't entitled to.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t>example : </a:t>
            </a:r>
            <a:endParaRPr/>
          </a:p>
          <a:p>
            <a:pPr indent="0" lvl="0" marL="0" rtl="0" algn="l">
              <a:spcBef>
                <a:spcPts val="0"/>
              </a:spcBef>
              <a:spcAft>
                <a:spcPts val="0"/>
              </a:spcAft>
              <a:buClr>
                <a:schemeClr val="dk1"/>
              </a:buClr>
              <a:buSzPts val="1100"/>
              <a:buFont typeface="Arial"/>
              <a:buNone/>
            </a:pPr>
            <a:r>
              <a:rPr lang="en-GB"/>
              <a:t>      - exaggerated claims</a:t>
            </a:r>
            <a:endParaRPr/>
          </a:p>
          <a:p>
            <a:pPr indent="0" lvl="0" marL="0" rtl="0" algn="l">
              <a:spcBef>
                <a:spcPts val="0"/>
              </a:spcBef>
              <a:spcAft>
                <a:spcPts val="0"/>
              </a:spcAft>
              <a:buClr>
                <a:schemeClr val="dk1"/>
              </a:buClr>
              <a:buSzPts val="1100"/>
              <a:buFont typeface="Arial"/>
              <a:buNone/>
            </a:pPr>
            <a:r>
              <a:rPr lang="en-GB"/>
              <a:t>      - events/losses that didn’t happen</a:t>
            </a:r>
            <a:endParaRPr/>
          </a:p>
          <a:p>
            <a:pPr indent="0" lvl="0" marL="0" rtl="0" algn="l">
              <a:spcBef>
                <a:spcPts val="0"/>
              </a:spcBef>
              <a:spcAft>
                <a:spcPts val="0"/>
              </a:spcAft>
              <a:buClr>
                <a:schemeClr val="dk1"/>
              </a:buClr>
              <a:buSzPts val="1100"/>
              <a:buFont typeface="Arial"/>
              <a:buNone/>
            </a:pPr>
            <a:r>
              <a:rPr lang="en-GB"/>
              <a:t>      - staged losses – like vehicle theft, crashing on purpose.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 How does this affect you?</a:t>
            </a:r>
            <a:endParaRPr/>
          </a:p>
          <a:p>
            <a:pPr indent="0" lvl="0" marL="0" rtl="0" algn="l">
              <a:spcBef>
                <a:spcPts val="0"/>
              </a:spcBef>
              <a:spcAft>
                <a:spcPts val="0"/>
              </a:spcAft>
              <a:buClr>
                <a:schemeClr val="dk1"/>
              </a:buClr>
              <a:buSzPts val="1100"/>
              <a:buFont typeface="Arial"/>
              <a:buNone/>
            </a:pPr>
            <a:r>
              <a:rPr lang="en-GB"/>
              <a:t>The estimated cost of insurance fraud in New Zealand to all policyholders this year is 580 million this is still going up</a:t>
            </a:r>
            <a:endParaRPr/>
          </a:p>
          <a:p>
            <a:pPr indent="0" lvl="0" marL="0" rtl="0" algn="l">
              <a:spcBef>
                <a:spcPts val="0"/>
              </a:spcBef>
              <a:spcAft>
                <a:spcPts val="0"/>
              </a:spcAft>
              <a:buClr>
                <a:schemeClr val="dk1"/>
              </a:buClr>
              <a:buSzPts val="1100"/>
              <a:buFont typeface="Arial"/>
              <a:buNone/>
            </a:pPr>
            <a:r>
              <a:rPr lang="en-GB"/>
              <a:t>    </a:t>
            </a:r>
            <a:endParaRPr/>
          </a:p>
          <a:p>
            <a:pPr indent="0" lvl="0" marL="0" rtl="0" algn="l">
              <a:spcBef>
                <a:spcPts val="0"/>
              </a:spcBef>
              <a:spcAft>
                <a:spcPts val="0"/>
              </a:spcAft>
              <a:buClr>
                <a:schemeClr val="dk1"/>
              </a:buClr>
              <a:buSzPts val="1100"/>
              <a:buFont typeface="Arial"/>
              <a:buNone/>
            </a:pPr>
            <a:r>
              <a:rPr lang="en-GB"/>
              <a:t> Insurance fraud increases insurers’ operating costs through additional time, staff and investigation. These costs also need to be passed on to consumers.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larger the size of the dishonest claim, the more everyone ends up paying.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6f321f2e9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6f321f2e9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Business Context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Currently insurance claims are coming in at an increasing 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Investigating each claim to see if it is legitimate is very time consuming and expensive.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the illegitimate claim slips through the vetting process that will lead to losses for the company and the consumers.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more loss that occurs the more the company will have to charge </a:t>
            </a:r>
            <a:r>
              <a:rPr lang="en-GB"/>
              <a:t>its</a:t>
            </a:r>
            <a:r>
              <a:rPr lang="en-GB"/>
              <a:t> customers, which leads to a decrease in customer satisfaction.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What if we can implement a machine learning model that can predict which claims are fraud?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This would increase efficiency for the claims process and would reduce the amount of additional time, staff and investigation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Also decrease the amount of capital lost.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turn this would </a:t>
            </a:r>
            <a:r>
              <a:rPr lang="en-GB"/>
              <a:t>benefit</a:t>
            </a:r>
            <a:r>
              <a:rPr lang="en-GB"/>
              <a:t> the </a:t>
            </a:r>
            <a:r>
              <a:rPr lang="en-GB"/>
              <a:t>company's</a:t>
            </a:r>
            <a:r>
              <a:rPr lang="en-GB"/>
              <a:t> customer retention and profits.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Potentially help reduce </a:t>
            </a:r>
            <a:r>
              <a:rPr lang="en-GB"/>
              <a:t>premiums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What going to investigate is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Can we predict which claims that will be reported as fraud?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Can we minimise the loss of capital done by fraud?</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What trends does the data show that leads to fraud? -  Red Flags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Where would the company implement this?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 This Machine Learning Model would come in when the claim is filed as long as we have all the required information we should be able to predict which claims are fraud.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-This would Highlight claims that would need to be focused 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6f321f2e9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6f321f2e9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The data set consist of 1000 auto incidents - this is mainly to do with cars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 The data set has a total of 39 variables.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auto insurance claims are from three states in America: Ohio, Illinois and Indiana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6f321f2e9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6f321f2e9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Some interesting things i found during the cleaning process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There were 3 variables [collision_type, police_report_available, property_damage] that contained values "?".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  I decided to impute them with the word "Not documented" instead of dropping them as they may be important.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 Missing information from these variables may be a predictor to fraud.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 for example collision type or on a police report missing seems suspicious.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6f321f2e9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6f321f2e9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were 247 reported </a:t>
            </a:r>
            <a:r>
              <a:rPr lang="en-GB"/>
              <a:t>fraud claims</a:t>
            </a:r>
            <a:r>
              <a:rPr lang="en-GB"/>
              <a:t> and 753 non-frauds.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Would be nice to have 50/50 split of fraud as this would potentially help during the machine learning stage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6f321f2e9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6f321f2e9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t>Let's</a:t>
            </a:r>
            <a:r>
              <a:rPr lang="en-GB"/>
              <a:t> look at money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graph we are looking at here is - Loss by claim which is a feature that i </a:t>
            </a:r>
            <a:r>
              <a:rPr lang="en-GB"/>
              <a:t>engineered that is made from total claim amount minus by Annual policy premium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will be looking at Capital for this data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company is losing out on -32.5% of capital due to fraud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Imagine what you could do with 32.5% of extra capital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terms of the amount claimed 28.23% was </a:t>
            </a:r>
            <a:r>
              <a:rPr lang="en-GB"/>
              <a:t>reported as fraud claims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That equates to $14.9 million that was taken away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hope that implementing something that would reduce these numbers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p14:dur="2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4.jpg"/><Relationship Id="rId6" Type="http://schemas.openxmlformats.org/officeDocument/2006/relationships/image" Target="../media/image22.png"/><Relationship Id="rId7"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260450"/>
            <a:ext cx="48909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4800">
                <a:solidFill>
                  <a:srgbClr val="434343"/>
                </a:solidFill>
                <a:latin typeface="Raleway SemiBold"/>
                <a:ea typeface="Raleway SemiBold"/>
                <a:cs typeface="Raleway SemiBold"/>
                <a:sym typeface="Raleway SemiBold"/>
              </a:rPr>
              <a:t>Did It Happen?</a:t>
            </a:r>
            <a:r>
              <a:rPr lang="en-GB" sz="4800">
                <a:solidFill>
                  <a:srgbClr val="000000"/>
                </a:solidFill>
              </a:rPr>
              <a:t> </a:t>
            </a:r>
            <a:endParaRPr sz="4800">
              <a:solidFill>
                <a:srgbClr val="000000"/>
              </a:solidFill>
            </a:endParaRPr>
          </a:p>
          <a:p>
            <a:pPr indent="0" lvl="0" marL="0" rtl="0" algn="l">
              <a:spcBef>
                <a:spcPts val="0"/>
              </a:spcBef>
              <a:spcAft>
                <a:spcPts val="0"/>
              </a:spcAft>
              <a:buNone/>
            </a:pPr>
            <a:r>
              <a:t/>
            </a:r>
            <a:endParaRPr sz="4600">
              <a:solidFill>
                <a:srgbClr val="000000"/>
              </a:solidFill>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Raleway"/>
                <a:ea typeface="Raleway"/>
                <a:cs typeface="Raleway"/>
                <a:sym typeface="Raleway"/>
              </a:rPr>
              <a:t>Neil Bhikha | </a:t>
            </a:r>
            <a:r>
              <a:rPr lang="en-GB" sz="1400">
                <a:latin typeface="Raleway"/>
                <a:ea typeface="Raleway"/>
                <a:cs typeface="Raleway"/>
                <a:sym typeface="Raleway"/>
              </a:rPr>
              <a:t>Institute</a:t>
            </a:r>
            <a:r>
              <a:rPr lang="en-GB" sz="1400">
                <a:latin typeface="Raleway"/>
                <a:ea typeface="Raleway"/>
                <a:cs typeface="Raleway"/>
                <a:sym typeface="Raleway"/>
              </a:rPr>
              <a:t> of Data </a:t>
            </a:r>
            <a:endParaRPr sz="1400">
              <a:latin typeface="Raleway"/>
              <a:ea typeface="Raleway"/>
              <a:cs typeface="Raleway"/>
              <a:sym typeface="Raleway"/>
            </a:endParaRPr>
          </a:p>
        </p:txBody>
      </p:sp>
      <p:sp>
        <p:nvSpPr>
          <p:cNvPr id="178" name="Google Shape;178;p18"/>
          <p:cNvSpPr txBox="1"/>
          <p:nvPr/>
        </p:nvSpPr>
        <p:spPr>
          <a:xfrm>
            <a:off x="729575" y="2100775"/>
            <a:ext cx="603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434343"/>
                </a:solidFill>
                <a:latin typeface="Raleway SemiBold"/>
                <a:ea typeface="Raleway SemiBold"/>
                <a:cs typeface="Raleway SemiBold"/>
                <a:sym typeface="Raleway SemiBold"/>
              </a:rPr>
              <a:t>Insurance Claim Fraud Detection with Machine Learning</a:t>
            </a:r>
            <a:r>
              <a:rPr lang="en-GB" sz="1700">
                <a:latin typeface="Lato"/>
                <a:ea typeface="Lato"/>
                <a:cs typeface="Lato"/>
                <a:sym typeface="Lato"/>
              </a:rPr>
              <a:t> </a:t>
            </a:r>
            <a:endParaRPr sz="1700">
              <a:latin typeface="Lato"/>
              <a:ea typeface="Lato"/>
              <a:cs typeface="Lato"/>
              <a:sym typeface="Lato"/>
            </a:endParaRPr>
          </a:p>
        </p:txBody>
      </p:sp>
      <p:sp>
        <p:nvSpPr>
          <p:cNvPr id="179" name="Google Shape;179;p18"/>
          <p:cNvSpPr/>
          <p:nvPr/>
        </p:nvSpPr>
        <p:spPr>
          <a:xfrm>
            <a:off x="264300" y="115200"/>
            <a:ext cx="8667300" cy="250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p:nvPr/>
        </p:nvSpPr>
        <p:spPr>
          <a:xfrm>
            <a:off x="3055375" y="0"/>
            <a:ext cx="60885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768350" y="1111875"/>
            <a:ext cx="1057500" cy="234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nvSpPr>
        <p:spPr>
          <a:xfrm>
            <a:off x="280225" y="399325"/>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Red Flags </a:t>
            </a:r>
            <a:endParaRPr/>
          </a:p>
        </p:txBody>
      </p:sp>
      <p:pic>
        <p:nvPicPr>
          <p:cNvPr id="274" name="Google Shape;274;p27"/>
          <p:cNvPicPr preferRelativeResize="0"/>
          <p:nvPr/>
        </p:nvPicPr>
        <p:blipFill>
          <a:blip r:embed="rId3">
            <a:alphaModFix/>
          </a:blip>
          <a:stretch>
            <a:fillRect/>
          </a:stretch>
        </p:blipFill>
        <p:spPr>
          <a:xfrm>
            <a:off x="3055375" y="1030515"/>
            <a:ext cx="6088499" cy="3708735"/>
          </a:xfrm>
          <a:prstGeom prst="rect">
            <a:avLst/>
          </a:prstGeom>
          <a:noFill/>
          <a:ln>
            <a:noFill/>
          </a:ln>
        </p:spPr>
      </p:pic>
      <p:sp>
        <p:nvSpPr>
          <p:cNvPr id="275" name="Google Shape;275;p27"/>
          <p:cNvSpPr txBox="1"/>
          <p:nvPr/>
        </p:nvSpPr>
        <p:spPr>
          <a:xfrm>
            <a:off x="0" y="1956000"/>
            <a:ext cx="3000000" cy="1231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GB" sz="1800">
                <a:solidFill>
                  <a:schemeClr val="lt1"/>
                </a:solidFill>
              </a:rPr>
              <a:t>What time matters?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Spikes </a:t>
            </a:r>
            <a:endParaRPr sz="1800">
              <a:solidFill>
                <a:schemeClr val="lt1"/>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3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animEffect filter="fade" transition="in">
                                      <p:cBhvr>
                                        <p:cTn dur="300"/>
                                        <p:tgtEl>
                                          <p:spTgt spid="2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animEffect filter="fade" transition="in">
                                      <p:cBhvr>
                                        <p:cTn dur="300"/>
                                        <p:tgtEl>
                                          <p:spTgt spid="2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animEffect filter="fade" transition="in">
                                      <p:cBhvr>
                                        <p:cTn dur="300"/>
                                        <p:tgtEl>
                                          <p:spTgt spid="2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3" st="3"/>
                                            </p:txEl>
                                          </p:spTgt>
                                        </p:tgtEl>
                                        <p:attrNameLst>
                                          <p:attrName>style.visibility</p:attrName>
                                        </p:attrNameLst>
                                      </p:cBhvr>
                                      <p:to>
                                        <p:strVal val="visible"/>
                                      </p:to>
                                    </p:set>
                                    <p:animEffect filter="fade" transition="in">
                                      <p:cBhvr>
                                        <p:cTn dur="300"/>
                                        <p:tgtEl>
                                          <p:spTgt spid="27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8"/>
          <p:cNvSpPr/>
          <p:nvPr/>
        </p:nvSpPr>
        <p:spPr>
          <a:xfrm>
            <a:off x="3056525" y="0"/>
            <a:ext cx="60876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28"/>
          <p:cNvPicPr preferRelativeResize="0"/>
          <p:nvPr/>
        </p:nvPicPr>
        <p:blipFill>
          <a:blip r:embed="rId3">
            <a:alphaModFix/>
          </a:blip>
          <a:stretch>
            <a:fillRect/>
          </a:stretch>
        </p:blipFill>
        <p:spPr>
          <a:xfrm>
            <a:off x="3056525" y="1069221"/>
            <a:ext cx="6087600" cy="3708179"/>
          </a:xfrm>
          <a:prstGeom prst="rect">
            <a:avLst/>
          </a:prstGeom>
          <a:noFill/>
          <a:ln>
            <a:noFill/>
          </a:ln>
        </p:spPr>
      </p:pic>
      <p:sp>
        <p:nvSpPr>
          <p:cNvPr id="282" name="Google Shape;282;p28"/>
          <p:cNvSpPr txBox="1"/>
          <p:nvPr/>
        </p:nvSpPr>
        <p:spPr>
          <a:xfrm>
            <a:off x="300575" y="438025"/>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Red Flags </a:t>
            </a:r>
            <a:endParaRPr/>
          </a:p>
        </p:txBody>
      </p:sp>
      <p:sp>
        <p:nvSpPr>
          <p:cNvPr id="283" name="Google Shape;283;p28"/>
          <p:cNvSpPr/>
          <p:nvPr/>
        </p:nvSpPr>
        <p:spPr>
          <a:xfrm>
            <a:off x="759325" y="1148025"/>
            <a:ext cx="985200" cy="135600"/>
          </a:xfrm>
          <a:prstGeom prst="rect">
            <a:avLst/>
          </a:prstGeom>
          <a:solidFill>
            <a:srgbClr val="1A9988"/>
          </a:solid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txBox="1"/>
          <p:nvPr/>
        </p:nvSpPr>
        <p:spPr>
          <a:xfrm>
            <a:off x="0" y="1362425"/>
            <a:ext cx="30000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GB" sz="1800">
                <a:solidFill>
                  <a:schemeClr val="lt1"/>
                </a:solidFill>
              </a:rPr>
              <a:t>Hobbies say more</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Highest </a:t>
            </a:r>
            <a:r>
              <a:rPr lang="en-GB" sz="1800">
                <a:solidFill>
                  <a:schemeClr val="lt1"/>
                </a:solidFill>
              </a:rPr>
              <a:t>fraud</a:t>
            </a:r>
            <a:r>
              <a:rPr lang="en-GB" sz="1800">
                <a:solidFill>
                  <a:schemeClr val="lt1"/>
                </a:solidFill>
              </a:rPr>
              <a:t> chess and </a:t>
            </a:r>
            <a:r>
              <a:rPr lang="en-GB" sz="1800">
                <a:solidFill>
                  <a:schemeClr val="lt1"/>
                </a:solidFill>
              </a:rPr>
              <a:t>crossfit</a:t>
            </a:r>
            <a:r>
              <a:rPr lang="en-GB" sz="1800">
                <a:solidFill>
                  <a:schemeClr val="lt1"/>
                </a:solidFill>
              </a:rPr>
              <a:t>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Board games and yachting do stand out</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Pure hearted people play golf </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3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Effect filter="fade" transition="in">
                                      <p:cBhvr>
                                        <p:cTn dur="300"/>
                                        <p:tgtEl>
                                          <p:spTgt spid="2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Effect filter="fade" transition="in">
                                      <p:cBhvr>
                                        <p:cTn dur="300"/>
                                        <p:tgtEl>
                                          <p:spTgt spid="2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animEffect filter="fade" transition="in">
                                      <p:cBhvr>
                                        <p:cTn dur="300"/>
                                        <p:tgtEl>
                                          <p:spTgt spid="2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animEffect filter="fade" transition="in">
                                      <p:cBhvr>
                                        <p:cTn dur="300"/>
                                        <p:tgtEl>
                                          <p:spTgt spid="2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4" st="4"/>
                                            </p:txEl>
                                          </p:spTgt>
                                        </p:tgtEl>
                                        <p:attrNameLst>
                                          <p:attrName>style.visibility</p:attrName>
                                        </p:attrNameLst>
                                      </p:cBhvr>
                                      <p:to>
                                        <p:strVal val="visible"/>
                                      </p:to>
                                    </p:set>
                                    <p:animEffect filter="fade" transition="in">
                                      <p:cBhvr>
                                        <p:cTn dur="300"/>
                                        <p:tgtEl>
                                          <p:spTgt spid="2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5" st="5"/>
                                            </p:txEl>
                                          </p:spTgt>
                                        </p:tgtEl>
                                        <p:attrNameLst>
                                          <p:attrName>style.visibility</p:attrName>
                                        </p:attrNameLst>
                                      </p:cBhvr>
                                      <p:to>
                                        <p:strVal val="visible"/>
                                      </p:to>
                                    </p:set>
                                    <p:animEffect filter="fade" transition="in">
                                      <p:cBhvr>
                                        <p:cTn dur="300"/>
                                        <p:tgtEl>
                                          <p:spTgt spid="28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6" st="6"/>
                                            </p:txEl>
                                          </p:spTgt>
                                        </p:tgtEl>
                                        <p:attrNameLst>
                                          <p:attrName>style.visibility</p:attrName>
                                        </p:attrNameLst>
                                      </p:cBhvr>
                                      <p:to>
                                        <p:strVal val="visible"/>
                                      </p:to>
                                    </p:set>
                                    <p:animEffect filter="fade" transition="in">
                                      <p:cBhvr>
                                        <p:cTn dur="300"/>
                                        <p:tgtEl>
                                          <p:spTgt spid="28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9"/>
          <p:cNvSpPr/>
          <p:nvPr/>
        </p:nvSpPr>
        <p:spPr>
          <a:xfrm>
            <a:off x="3055500" y="0"/>
            <a:ext cx="60885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txBox="1"/>
          <p:nvPr/>
        </p:nvSpPr>
        <p:spPr>
          <a:xfrm>
            <a:off x="388725" y="424850"/>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Red Flags </a:t>
            </a:r>
            <a:endParaRPr/>
          </a:p>
        </p:txBody>
      </p:sp>
      <p:pic>
        <p:nvPicPr>
          <p:cNvPr id="291" name="Google Shape;291;p29"/>
          <p:cNvPicPr preferRelativeResize="0"/>
          <p:nvPr/>
        </p:nvPicPr>
        <p:blipFill>
          <a:blip r:embed="rId3">
            <a:alphaModFix/>
          </a:blip>
          <a:stretch>
            <a:fillRect/>
          </a:stretch>
        </p:blipFill>
        <p:spPr>
          <a:xfrm>
            <a:off x="3055500" y="1056042"/>
            <a:ext cx="6088499" cy="3708734"/>
          </a:xfrm>
          <a:prstGeom prst="rect">
            <a:avLst/>
          </a:prstGeom>
          <a:noFill/>
          <a:ln>
            <a:noFill/>
          </a:ln>
        </p:spPr>
      </p:pic>
      <p:sp>
        <p:nvSpPr>
          <p:cNvPr id="292" name="Google Shape;292;p29"/>
          <p:cNvSpPr txBox="1"/>
          <p:nvPr/>
        </p:nvSpPr>
        <p:spPr>
          <a:xfrm>
            <a:off x="0" y="1848413"/>
            <a:ext cx="30000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GB" sz="1800">
                <a:solidFill>
                  <a:schemeClr val="lt1"/>
                </a:solidFill>
              </a:rPr>
              <a:t>How </a:t>
            </a:r>
            <a:r>
              <a:rPr lang="en-GB" sz="1800">
                <a:solidFill>
                  <a:schemeClr val="lt1"/>
                </a:solidFill>
              </a:rPr>
              <a:t>severe</a:t>
            </a:r>
            <a:r>
              <a:rPr lang="en-GB" sz="1800">
                <a:solidFill>
                  <a:schemeClr val="lt1"/>
                </a:solidFill>
              </a:rPr>
              <a:t> is it?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Major damages could mean more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Why isn’t total loss a popular pick? </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2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300"/>
                                        <p:tgtEl>
                                          <p:spTgt spid="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Effect filter="fade" transition="in">
                                      <p:cBhvr>
                                        <p:cTn dur="300"/>
                                        <p:tgtEl>
                                          <p:spTgt spid="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Effect filter="fade" transition="in">
                                      <p:cBhvr>
                                        <p:cTn dur="300"/>
                                        <p:tgtEl>
                                          <p:spTgt spid="2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animEffect filter="fade" transition="in">
                                      <p:cBhvr>
                                        <p:cTn dur="300"/>
                                        <p:tgtEl>
                                          <p:spTgt spid="2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animEffect filter="fade" transition="in">
                                      <p:cBhvr>
                                        <p:cTn dur="300"/>
                                        <p:tgtEl>
                                          <p:spTgt spid="29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6727"/>
        </a:solidFill>
      </p:bgPr>
    </p:bg>
    <p:spTree>
      <p:nvGrpSpPr>
        <p:cNvPr id="296" name="Shape 296"/>
        <p:cNvGrpSpPr/>
        <p:nvPr/>
      </p:nvGrpSpPr>
      <p:grpSpPr>
        <a:xfrm>
          <a:off x="0" y="0"/>
          <a:ext cx="0" cy="0"/>
          <a:chOff x="0" y="0"/>
          <a:chExt cx="0" cy="0"/>
        </a:xfrm>
      </p:grpSpPr>
      <p:sp>
        <p:nvSpPr>
          <p:cNvPr id="297" name="Google Shape;297;p30"/>
          <p:cNvSpPr/>
          <p:nvPr/>
        </p:nvSpPr>
        <p:spPr>
          <a:xfrm>
            <a:off x="226038" y="2002800"/>
            <a:ext cx="1207800" cy="1137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30"/>
          <p:cNvPicPr preferRelativeResize="0"/>
          <p:nvPr/>
        </p:nvPicPr>
        <p:blipFill>
          <a:blip r:embed="rId3">
            <a:alphaModFix/>
          </a:blip>
          <a:stretch>
            <a:fillRect/>
          </a:stretch>
        </p:blipFill>
        <p:spPr>
          <a:xfrm>
            <a:off x="380076" y="2121888"/>
            <a:ext cx="899725" cy="899726"/>
          </a:xfrm>
          <a:prstGeom prst="rect">
            <a:avLst/>
          </a:prstGeom>
          <a:noFill/>
          <a:ln>
            <a:noFill/>
          </a:ln>
        </p:spPr>
      </p:pic>
      <p:cxnSp>
        <p:nvCxnSpPr>
          <p:cNvPr id="299" name="Google Shape;299;p30"/>
          <p:cNvCxnSpPr>
            <a:stCxn id="297" idx="6"/>
          </p:cNvCxnSpPr>
          <p:nvPr/>
        </p:nvCxnSpPr>
        <p:spPr>
          <a:xfrm>
            <a:off x="1433838" y="2571750"/>
            <a:ext cx="1257000" cy="0"/>
          </a:xfrm>
          <a:prstGeom prst="straightConnector1">
            <a:avLst/>
          </a:prstGeom>
          <a:noFill/>
          <a:ln cap="flat" cmpd="sng" w="28575">
            <a:solidFill>
              <a:schemeClr val="lt1"/>
            </a:solidFill>
            <a:prstDash val="solid"/>
            <a:round/>
            <a:headEnd len="med" w="med" type="none"/>
            <a:tailEnd len="med" w="med" type="none"/>
          </a:ln>
        </p:spPr>
      </p:cxnSp>
      <p:sp>
        <p:nvSpPr>
          <p:cNvPr id="300" name="Google Shape;300;p30"/>
          <p:cNvSpPr/>
          <p:nvPr/>
        </p:nvSpPr>
        <p:spPr>
          <a:xfrm>
            <a:off x="2045925" y="1992463"/>
            <a:ext cx="1158600" cy="1158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30"/>
          <p:cNvPicPr preferRelativeResize="0"/>
          <p:nvPr/>
        </p:nvPicPr>
        <p:blipFill>
          <a:blip r:embed="rId4">
            <a:alphaModFix/>
          </a:blip>
          <a:stretch>
            <a:fillRect/>
          </a:stretch>
        </p:blipFill>
        <p:spPr>
          <a:xfrm>
            <a:off x="2202399" y="2152549"/>
            <a:ext cx="838400" cy="838400"/>
          </a:xfrm>
          <a:prstGeom prst="rect">
            <a:avLst/>
          </a:prstGeom>
          <a:noFill/>
          <a:ln>
            <a:noFill/>
          </a:ln>
        </p:spPr>
      </p:pic>
      <p:sp>
        <p:nvSpPr>
          <p:cNvPr id="302" name="Google Shape;302;p30"/>
          <p:cNvSpPr/>
          <p:nvPr/>
        </p:nvSpPr>
        <p:spPr>
          <a:xfrm>
            <a:off x="3992700" y="1992438"/>
            <a:ext cx="1158600" cy="1158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p30"/>
          <p:cNvCxnSpPr/>
          <p:nvPr/>
        </p:nvCxnSpPr>
        <p:spPr>
          <a:xfrm>
            <a:off x="3101925" y="2571738"/>
            <a:ext cx="1257000" cy="0"/>
          </a:xfrm>
          <a:prstGeom prst="straightConnector1">
            <a:avLst/>
          </a:prstGeom>
          <a:noFill/>
          <a:ln cap="flat" cmpd="sng" w="28575">
            <a:solidFill>
              <a:schemeClr val="lt1"/>
            </a:solidFill>
            <a:prstDash val="solid"/>
            <a:round/>
            <a:headEnd len="med" w="med" type="none"/>
            <a:tailEnd len="med" w="med" type="none"/>
          </a:ln>
        </p:spPr>
      </p:cxnSp>
      <p:pic>
        <p:nvPicPr>
          <p:cNvPr id="304" name="Google Shape;304;p30"/>
          <p:cNvPicPr preferRelativeResize="0"/>
          <p:nvPr/>
        </p:nvPicPr>
        <p:blipFill>
          <a:blip r:embed="rId5">
            <a:alphaModFix/>
          </a:blip>
          <a:stretch>
            <a:fillRect/>
          </a:stretch>
        </p:blipFill>
        <p:spPr>
          <a:xfrm>
            <a:off x="4213493" y="2189384"/>
            <a:ext cx="717007" cy="764800"/>
          </a:xfrm>
          <a:prstGeom prst="rect">
            <a:avLst/>
          </a:prstGeom>
          <a:noFill/>
          <a:ln>
            <a:noFill/>
          </a:ln>
        </p:spPr>
      </p:pic>
      <p:sp>
        <p:nvSpPr>
          <p:cNvPr id="305" name="Google Shape;305;p30"/>
          <p:cNvSpPr/>
          <p:nvPr/>
        </p:nvSpPr>
        <p:spPr>
          <a:xfrm>
            <a:off x="5939475" y="1992438"/>
            <a:ext cx="1158600" cy="1158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30"/>
          <p:cNvCxnSpPr/>
          <p:nvPr/>
        </p:nvCxnSpPr>
        <p:spPr>
          <a:xfrm>
            <a:off x="5070175" y="2571738"/>
            <a:ext cx="1257000" cy="0"/>
          </a:xfrm>
          <a:prstGeom prst="straightConnector1">
            <a:avLst/>
          </a:prstGeom>
          <a:noFill/>
          <a:ln cap="flat" cmpd="sng" w="28575">
            <a:solidFill>
              <a:schemeClr val="lt1"/>
            </a:solidFill>
            <a:prstDash val="solid"/>
            <a:round/>
            <a:headEnd len="med" w="med" type="none"/>
            <a:tailEnd len="med" w="med" type="none"/>
          </a:ln>
        </p:spPr>
      </p:cxnSp>
      <p:pic>
        <p:nvPicPr>
          <p:cNvPr id="307" name="Google Shape;307;p30"/>
          <p:cNvPicPr preferRelativeResize="0"/>
          <p:nvPr/>
        </p:nvPicPr>
        <p:blipFill>
          <a:blip r:embed="rId6">
            <a:alphaModFix/>
          </a:blip>
          <a:stretch>
            <a:fillRect/>
          </a:stretch>
        </p:blipFill>
        <p:spPr>
          <a:xfrm>
            <a:off x="6068913" y="2121888"/>
            <a:ext cx="899725" cy="899725"/>
          </a:xfrm>
          <a:prstGeom prst="rect">
            <a:avLst/>
          </a:prstGeom>
          <a:noFill/>
          <a:ln>
            <a:noFill/>
          </a:ln>
        </p:spPr>
      </p:pic>
      <p:sp>
        <p:nvSpPr>
          <p:cNvPr id="308" name="Google Shape;308;p30"/>
          <p:cNvSpPr/>
          <p:nvPr/>
        </p:nvSpPr>
        <p:spPr>
          <a:xfrm>
            <a:off x="7710150" y="1992438"/>
            <a:ext cx="1158600" cy="1158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30"/>
          <p:cNvCxnSpPr/>
          <p:nvPr/>
        </p:nvCxnSpPr>
        <p:spPr>
          <a:xfrm>
            <a:off x="7005550" y="2571763"/>
            <a:ext cx="1257000" cy="0"/>
          </a:xfrm>
          <a:prstGeom prst="straightConnector1">
            <a:avLst/>
          </a:prstGeom>
          <a:noFill/>
          <a:ln cap="flat" cmpd="sng" w="28575">
            <a:solidFill>
              <a:schemeClr val="lt1"/>
            </a:solidFill>
            <a:prstDash val="solid"/>
            <a:round/>
            <a:headEnd len="med" w="med" type="none"/>
            <a:tailEnd len="med" w="med" type="none"/>
          </a:ln>
        </p:spPr>
      </p:cxnSp>
      <p:pic>
        <p:nvPicPr>
          <p:cNvPr id="310" name="Google Shape;310;p30"/>
          <p:cNvPicPr preferRelativeResize="0"/>
          <p:nvPr/>
        </p:nvPicPr>
        <p:blipFill>
          <a:blip r:embed="rId7">
            <a:alphaModFix/>
          </a:blip>
          <a:stretch>
            <a:fillRect/>
          </a:stretch>
        </p:blipFill>
        <p:spPr>
          <a:xfrm>
            <a:off x="7907050" y="2189350"/>
            <a:ext cx="764800" cy="764800"/>
          </a:xfrm>
          <a:prstGeom prst="rect">
            <a:avLst/>
          </a:prstGeom>
          <a:noFill/>
          <a:ln>
            <a:noFill/>
          </a:ln>
        </p:spPr>
      </p:pic>
      <p:sp>
        <p:nvSpPr>
          <p:cNvPr id="311" name="Google Shape;311;p30"/>
          <p:cNvSpPr txBox="1"/>
          <p:nvPr/>
        </p:nvSpPr>
        <p:spPr>
          <a:xfrm>
            <a:off x="-361962" y="1481450"/>
            <a:ext cx="2383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Raleway"/>
                <a:ea typeface="Raleway"/>
                <a:cs typeface="Raleway"/>
                <a:sym typeface="Raleway"/>
              </a:rPr>
              <a:t>Data Cleaning </a:t>
            </a:r>
            <a:endParaRPr sz="300"/>
          </a:p>
        </p:txBody>
      </p:sp>
      <p:sp>
        <p:nvSpPr>
          <p:cNvPr id="312" name="Google Shape;312;p30"/>
          <p:cNvSpPr txBox="1"/>
          <p:nvPr/>
        </p:nvSpPr>
        <p:spPr>
          <a:xfrm>
            <a:off x="1125225" y="33239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Raleway"/>
                <a:ea typeface="Raleway"/>
                <a:cs typeface="Raleway"/>
                <a:sym typeface="Raleway"/>
              </a:rPr>
              <a:t>EDA </a:t>
            </a:r>
            <a:endParaRPr sz="300"/>
          </a:p>
        </p:txBody>
      </p:sp>
      <p:sp>
        <p:nvSpPr>
          <p:cNvPr id="313" name="Google Shape;313;p30"/>
          <p:cNvSpPr txBox="1"/>
          <p:nvPr/>
        </p:nvSpPr>
        <p:spPr>
          <a:xfrm>
            <a:off x="3072000" y="14153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Raleway"/>
                <a:ea typeface="Raleway"/>
                <a:cs typeface="Raleway"/>
                <a:sym typeface="Raleway"/>
              </a:rPr>
              <a:t>Pre-Processing</a:t>
            </a:r>
            <a:endParaRPr sz="300"/>
          </a:p>
        </p:txBody>
      </p:sp>
      <p:sp>
        <p:nvSpPr>
          <p:cNvPr id="314" name="Google Shape;314;p30"/>
          <p:cNvSpPr txBox="1"/>
          <p:nvPr/>
        </p:nvSpPr>
        <p:spPr>
          <a:xfrm>
            <a:off x="5018775" y="33239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Raleway"/>
                <a:ea typeface="Raleway"/>
                <a:cs typeface="Raleway"/>
                <a:sym typeface="Raleway"/>
              </a:rPr>
              <a:t>Modelling</a:t>
            </a:r>
            <a:endParaRPr sz="300"/>
          </a:p>
        </p:txBody>
      </p:sp>
      <p:sp>
        <p:nvSpPr>
          <p:cNvPr id="315" name="Google Shape;315;p30"/>
          <p:cNvSpPr txBox="1"/>
          <p:nvPr/>
        </p:nvSpPr>
        <p:spPr>
          <a:xfrm>
            <a:off x="6789450" y="13578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Raleway"/>
                <a:ea typeface="Raleway"/>
                <a:cs typeface="Raleway"/>
                <a:sym typeface="Raleway"/>
              </a:rPr>
              <a:t>Evaluation</a:t>
            </a:r>
            <a:endParaRPr sz="300"/>
          </a:p>
        </p:txBody>
      </p:sp>
      <p:sp>
        <p:nvSpPr>
          <p:cNvPr id="316" name="Google Shape;316;p30"/>
          <p:cNvSpPr/>
          <p:nvPr/>
        </p:nvSpPr>
        <p:spPr>
          <a:xfrm>
            <a:off x="739475" y="1109225"/>
            <a:ext cx="977700" cy="193500"/>
          </a:xfrm>
          <a:prstGeom prst="rect">
            <a:avLst/>
          </a:prstGeom>
          <a:solidFill>
            <a:srgbClr val="DA6727"/>
          </a:solidFill>
          <a:ln cap="flat" cmpd="sng" w="9525">
            <a:solidFill>
              <a:srgbClr val="DA67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txBox="1"/>
          <p:nvPr/>
        </p:nvSpPr>
        <p:spPr>
          <a:xfrm>
            <a:off x="380075" y="42512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chemeClr val="lt1"/>
                </a:solidFill>
                <a:latin typeface="Raleway"/>
                <a:ea typeface="Raleway"/>
                <a:cs typeface="Raleway"/>
                <a:sym typeface="Raleway"/>
              </a:rPr>
              <a:t>Machine </a:t>
            </a:r>
            <a:r>
              <a:rPr b="1" lang="en-GB" sz="2400">
                <a:solidFill>
                  <a:schemeClr val="lt1"/>
                </a:solidFill>
                <a:latin typeface="Raleway"/>
                <a:ea typeface="Raleway"/>
                <a:cs typeface="Raleway"/>
                <a:sym typeface="Raleway"/>
              </a:rPr>
              <a:t>Learning</a:t>
            </a:r>
            <a:endParaRPr sz="900"/>
          </a:p>
        </p:txBody>
      </p:sp>
      <p:sp>
        <p:nvSpPr>
          <p:cNvPr id="318" name="Google Shape;318;p30"/>
          <p:cNvSpPr/>
          <p:nvPr/>
        </p:nvSpPr>
        <p:spPr>
          <a:xfrm>
            <a:off x="8075700" y="0"/>
            <a:ext cx="1068300" cy="554100"/>
          </a:xfrm>
          <a:prstGeom prst="rect">
            <a:avLst/>
          </a:prstGeom>
          <a:solidFill>
            <a:srgbClr val="DA6727"/>
          </a:solidFill>
          <a:ln cap="flat" cmpd="sng" w="9525">
            <a:solidFill>
              <a:srgbClr val="DA67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6727"/>
        </a:solidFill>
      </p:bgPr>
    </p:bg>
    <p:spTree>
      <p:nvGrpSpPr>
        <p:cNvPr id="322" name="Shape 322"/>
        <p:cNvGrpSpPr/>
        <p:nvPr/>
      </p:nvGrpSpPr>
      <p:grpSpPr>
        <a:xfrm>
          <a:off x="0" y="0"/>
          <a:ext cx="0" cy="0"/>
          <a:chOff x="0" y="0"/>
          <a:chExt cx="0" cy="0"/>
        </a:xfrm>
      </p:grpSpPr>
      <p:sp>
        <p:nvSpPr>
          <p:cNvPr id="323" name="Google Shape;323;p31"/>
          <p:cNvSpPr txBox="1"/>
          <p:nvPr/>
        </p:nvSpPr>
        <p:spPr>
          <a:xfrm>
            <a:off x="466025" y="408200"/>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ML Trophy</a:t>
            </a:r>
            <a:endParaRPr/>
          </a:p>
        </p:txBody>
      </p:sp>
      <p:sp>
        <p:nvSpPr>
          <p:cNvPr id="324" name="Google Shape;324;p31"/>
          <p:cNvSpPr/>
          <p:nvPr/>
        </p:nvSpPr>
        <p:spPr>
          <a:xfrm>
            <a:off x="3061600" y="0"/>
            <a:ext cx="60825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791925" y="1094025"/>
            <a:ext cx="939000" cy="302100"/>
          </a:xfrm>
          <a:prstGeom prst="rect">
            <a:avLst/>
          </a:prstGeom>
          <a:solidFill>
            <a:srgbClr val="DA6727"/>
          </a:solidFill>
          <a:ln cap="flat" cmpd="sng" w="9525">
            <a:solidFill>
              <a:srgbClr val="DA67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txBox="1"/>
          <p:nvPr/>
        </p:nvSpPr>
        <p:spPr>
          <a:xfrm>
            <a:off x="0" y="1370650"/>
            <a:ext cx="3000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chemeClr val="lt1"/>
                </a:solidFill>
                <a:latin typeface="Lato"/>
                <a:ea typeface="Lato"/>
                <a:cs typeface="Lato"/>
                <a:sym typeface="Lato"/>
              </a:rPr>
              <a:t>Round 1</a:t>
            </a:r>
            <a:endParaRPr b="1" sz="2400">
              <a:solidFill>
                <a:schemeClr val="lt1"/>
              </a:solidFill>
              <a:latin typeface="Lato"/>
              <a:ea typeface="Lato"/>
              <a:cs typeface="Lato"/>
              <a:sym typeface="Lato"/>
            </a:endParaRPr>
          </a:p>
          <a:p>
            <a:pPr indent="0" lvl="0" marL="0" rtl="0" algn="l">
              <a:spcBef>
                <a:spcPts val="0"/>
              </a:spcBef>
              <a:spcAft>
                <a:spcPts val="0"/>
              </a:spcAft>
              <a:buNone/>
            </a:pPr>
            <a:r>
              <a:t/>
            </a:r>
            <a:endParaRPr/>
          </a:p>
        </p:txBody>
      </p:sp>
      <p:sp>
        <p:nvSpPr>
          <p:cNvPr id="327" name="Google Shape;327;p31"/>
          <p:cNvSpPr txBox="1"/>
          <p:nvPr/>
        </p:nvSpPr>
        <p:spPr>
          <a:xfrm>
            <a:off x="3466025" y="523700"/>
            <a:ext cx="5143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Baseline: Dummy </a:t>
            </a:r>
            <a:r>
              <a:rPr lang="en-GB">
                <a:latin typeface="Lato"/>
                <a:ea typeface="Lato"/>
                <a:cs typeface="Lato"/>
                <a:sym typeface="Lato"/>
              </a:rPr>
              <a:t>Classification: </a:t>
            </a:r>
            <a:r>
              <a:rPr lang="en-GB">
                <a:latin typeface="Lato"/>
                <a:ea typeface="Lato"/>
                <a:cs typeface="Lato"/>
                <a:sym typeface="Lato"/>
              </a:rPr>
              <a:t>0.753</a:t>
            </a:r>
            <a:endParaRPr>
              <a:latin typeface="Lato"/>
              <a:ea typeface="Lato"/>
              <a:cs typeface="Lato"/>
              <a:sym typeface="Lato"/>
            </a:endParaRPr>
          </a:p>
        </p:txBody>
      </p:sp>
      <p:sp>
        <p:nvSpPr>
          <p:cNvPr id="328" name="Google Shape;328;p31"/>
          <p:cNvSpPr txBox="1"/>
          <p:nvPr/>
        </p:nvSpPr>
        <p:spPr>
          <a:xfrm>
            <a:off x="3540850" y="1250275"/>
            <a:ext cx="52035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latin typeface="Lato"/>
                <a:ea typeface="Lato"/>
                <a:cs typeface="Lato"/>
                <a:sym typeface="Lato"/>
              </a:rPr>
              <a:t>7 Models: </a:t>
            </a:r>
            <a:endParaRPr sz="2000">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Logistic Regression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KNN</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SVC</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Random Forest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Decision Tree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Stacking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XGBoost</a:t>
            </a:r>
            <a:endParaRPr>
              <a:latin typeface="Lato"/>
              <a:ea typeface="Lato"/>
              <a:cs typeface="Lato"/>
              <a:sym typeface="Lato"/>
            </a:endParaRPr>
          </a:p>
        </p:txBody>
      </p:sp>
      <p:sp>
        <p:nvSpPr>
          <p:cNvPr id="329" name="Google Shape;329;p31"/>
          <p:cNvSpPr txBox="1"/>
          <p:nvPr/>
        </p:nvSpPr>
        <p:spPr>
          <a:xfrm>
            <a:off x="6151600" y="2050675"/>
            <a:ext cx="2553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GridSearch</a:t>
            </a:r>
            <a:endParaRPr>
              <a:latin typeface="Lato"/>
              <a:ea typeface="Lato"/>
              <a:cs typeface="Lato"/>
              <a:sym typeface="Lato"/>
            </a:endParaRPr>
          </a:p>
        </p:txBody>
      </p:sp>
      <p:sp>
        <p:nvSpPr>
          <p:cNvPr id="330" name="Google Shape;330;p31"/>
          <p:cNvSpPr txBox="1"/>
          <p:nvPr/>
        </p:nvSpPr>
        <p:spPr>
          <a:xfrm>
            <a:off x="3461350" y="3309225"/>
            <a:ext cx="5023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Top 3 move on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SMOTE + Top 3 Models </a:t>
            </a:r>
            <a:endParaRPr>
              <a:latin typeface="Lato"/>
              <a:ea typeface="Lato"/>
              <a:cs typeface="Lato"/>
              <a:sym typeface="Lato"/>
            </a:endParaRPr>
          </a:p>
        </p:txBody>
      </p:sp>
      <p:sp>
        <p:nvSpPr>
          <p:cNvPr id="331" name="Google Shape;331;p31"/>
          <p:cNvSpPr txBox="1"/>
          <p:nvPr/>
        </p:nvSpPr>
        <p:spPr>
          <a:xfrm>
            <a:off x="3461350" y="4177700"/>
            <a:ext cx="5283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Compare the Two Best Models</a:t>
            </a:r>
            <a:endParaRPr>
              <a:latin typeface="Lato"/>
              <a:ea typeface="Lato"/>
              <a:cs typeface="Lato"/>
              <a:sym typeface="Lato"/>
            </a:endParaRPr>
          </a:p>
        </p:txBody>
      </p:sp>
      <p:sp>
        <p:nvSpPr>
          <p:cNvPr id="332" name="Google Shape;332;p31"/>
          <p:cNvSpPr txBox="1"/>
          <p:nvPr/>
        </p:nvSpPr>
        <p:spPr>
          <a:xfrm>
            <a:off x="6151600" y="34169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GridSearch</a:t>
            </a:r>
            <a:endParaRPr>
              <a:latin typeface="Lato"/>
              <a:ea typeface="Lato"/>
              <a:cs typeface="Lato"/>
              <a:sym typeface="Lato"/>
            </a:endParaRPr>
          </a:p>
        </p:txBody>
      </p:sp>
      <p:sp>
        <p:nvSpPr>
          <p:cNvPr id="333" name="Google Shape;333;p31"/>
          <p:cNvSpPr txBox="1"/>
          <p:nvPr/>
        </p:nvSpPr>
        <p:spPr>
          <a:xfrm>
            <a:off x="-65300" y="269717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chemeClr val="lt1"/>
                </a:solidFill>
                <a:latin typeface="Lato"/>
                <a:ea typeface="Lato"/>
                <a:cs typeface="Lato"/>
                <a:sym typeface="Lato"/>
              </a:rPr>
              <a:t>Round 2</a:t>
            </a:r>
            <a:endParaRPr/>
          </a:p>
        </p:txBody>
      </p:sp>
      <p:sp>
        <p:nvSpPr>
          <p:cNvPr id="334" name="Google Shape;334;p31"/>
          <p:cNvSpPr txBox="1"/>
          <p:nvPr/>
        </p:nvSpPr>
        <p:spPr>
          <a:xfrm>
            <a:off x="-65300" y="4023788"/>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chemeClr val="lt1"/>
                </a:solidFill>
                <a:latin typeface="Lato"/>
                <a:ea typeface="Lato"/>
                <a:cs typeface="Lato"/>
                <a:sym typeface="Lato"/>
              </a:rPr>
              <a:t>Round 3 </a:t>
            </a:r>
            <a:endParaRPr/>
          </a:p>
        </p:txBody>
      </p:sp>
      <p:pic>
        <p:nvPicPr>
          <p:cNvPr id="335" name="Google Shape;335;p31"/>
          <p:cNvPicPr preferRelativeResize="0"/>
          <p:nvPr/>
        </p:nvPicPr>
        <p:blipFill>
          <a:blip r:embed="rId3">
            <a:alphaModFix/>
          </a:blip>
          <a:stretch>
            <a:fillRect/>
          </a:stretch>
        </p:blipFill>
        <p:spPr>
          <a:xfrm>
            <a:off x="4522188" y="190500"/>
            <a:ext cx="3343275" cy="476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2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3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Effect filter="fade" transition="in">
                                      <p:cBhvr>
                                        <p:cTn dur="200"/>
                                        <p:tgtEl>
                                          <p:spTgt spid="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animEffect filter="fade" transition="in">
                                      <p:cBhvr>
                                        <p:cTn dur="200"/>
                                        <p:tgtEl>
                                          <p:spTgt spid="3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animEffect filter="fade" transition="in">
                                      <p:cBhvr>
                                        <p:cTn dur="200"/>
                                        <p:tgtEl>
                                          <p:spTgt spid="3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animEffect filter="fade" transition="in">
                                      <p:cBhvr>
                                        <p:cTn dur="200"/>
                                        <p:tgtEl>
                                          <p:spTgt spid="3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animEffect filter="fade" transition="in">
                                      <p:cBhvr>
                                        <p:cTn dur="200"/>
                                        <p:tgtEl>
                                          <p:spTgt spid="3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5" st="5"/>
                                            </p:txEl>
                                          </p:spTgt>
                                        </p:tgtEl>
                                        <p:attrNameLst>
                                          <p:attrName>style.visibility</p:attrName>
                                        </p:attrNameLst>
                                      </p:cBhvr>
                                      <p:to>
                                        <p:strVal val="visible"/>
                                      </p:to>
                                    </p:set>
                                    <p:animEffect filter="fade" transition="in">
                                      <p:cBhvr>
                                        <p:cTn dur="200"/>
                                        <p:tgtEl>
                                          <p:spTgt spid="3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6" st="6"/>
                                            </p:txEl>
                                          </p:spTgt>
                                        </p:tgtEl>
                                        <p:attrNameLst>
                                          <p:attrName>style.visibility</p:attrName>
                                        </p:attrNameLst>
                                      </p:cBhvr>
                                      <p:to>
                                        <p:strVal val="visible"/>
                                      </p:to>
                                    </p:set>
                                    <p:animEffect filter="fade" transition="in">
                                      <p:cBhvr>
                                        <p:cTn dur="200"/>
                                        <p:tgtEl>
                                          <p:spTgt spid="3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7" st="7"/>
                                            </p:txEl>
                                          </p:spTgt>
                                        </p:tgtEl>
                                        <p:attrNameLst>
                                          <p:attrName>style.visibility</p:attrName>
                                        </p:attrNameLst>
                                      </p:cBhvr>
                                      <p:to>
                                        <p:strVal val="visible"/>
                                      </p:to>
                                    </p:set>
                                    <p:animEffect filter="fade" transition="in">
                                      <p:cBhvr>
                                        <p:cTn dur="200"/>
                                        <p:tgtEl>
                                          <p:spTgt spid="3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2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2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300"/>
                                        <p:tgtEl>
                                          <p:spTgt spid="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300"/>
                                        <p:tgtEl>
                                          <p:spTgt spid="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3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3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3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200"/>
                                        <p:tgtEl>
                                          <p:spTgt spid="3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6727"/>
        </a:solidFill>
      </p:bgPr>
    </p:bg>
    <p:spTree>
      <p:nvGrpSpPr>
        <p:cNvPr id="339" name="Shape 339"/>
        <p:cNvGrpSpPr/>
        <p:nvPr/>
      </p:nvGrpSpPr>
      <p:grpSpPr>
        <a:xfrm>
          <a:off x="0" y="0"/>
          <a:ext cx="0" cy="0"/>
          <a:chOff x="0" y="0"/>
          <a:chExt cx="0" cy="0"/>
        </a:xfrm>
      </p:grpSpPr>
      <p:sp>
        <p:nvSpPr>
          <p:cNvPr id="340" name="Google Shape;340;p32"/>
          <p:cNvSpPr/>
          <p:nvPr/>
        </p:nvSpPr>
        <p:spPr>
          <a:xfrm>
            <a:off x="3039300" y="0"/>
            <a:ext cx="61047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txBox="1"/>
          <p:nvPr/>
        </p:nvSpPr>
        <p:spPr>
          <a:xfrm>
            <a:off x="379675" y="442950"/>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Round 1</a:t>
            </a:r>
            <a:endParaRPr/>
          </a:p>
        </p:txBody>
      </p:sp>
      <p:sp>
        <p:nvSpPr>
          <p:cNvPr id="342" name="Google Shape;342;p32"/>
          <p:cNvSpPr/>
          <p:nvPr/>
        </p:nvSpPr>
        <p:spPr>
          <a:xfrm>
            <a:off x="741250" y="1148025"/>
            <a:ext cx="958200" cy="144600"/>
          </a:xfrm>
          <a:prstGeom prst="rect">
            <a:avLst/>
          </a:prstGeom>
          <a:solidFill>
            <a:srgbClr val="DA6727"/>
          </a:solidFill>
          <a:ln cap="flat" cmpd="sng" w="9525">
            <a:solidFill>
              <a:srgbClr val="DA67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txBox="1"/>
          <p:nvPr/>
        </p:nvSpPr>
        <p:spPr>
          <a:xfrm>
            <a:off x="0" y="1545950"/>
            <a:ext cx="3000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 </a:t>
            </a:r>
            <a:r>
              <a:rPr b="1" lang="en-GB" sz="1800">
                <a:solidFill>
                  <a:schemeClr val="lt1"/>
                </a:solidFill>
              </a:rPr>
              <a:t>  </a:t>
            </a:r>
            <a:r>
              <a:rPr b="1" lang="en-GB" sz="2100">
                <a:solidFill>
                  <a:schemeClr val="lt1"/>
                </a:solidFill>
                <a:latin typeface="Lato"/>
                <a:ea typeface="Lato"/>
                <a:cs typeface="Lato"/>
                <a:sym typeface="Lato"/>
              </a:rPr>
              <a:t>Top 3</a:t>
            </a:r>
            <a:endParaRPr b="1" sz="2100">
              <a:solidFill>
                <a:schemeClr val="lt1"/>
              </a:solidFill>
              <a:latin typeface="Lato"/>
              <a:ea typeface="Lato"/>
              <a:cs typeface="Lato"/>
              <a:sym typeface="Lato"/>
            </a:endParaRPr>
          </a:p>
          <a:p>
            <a:pPr indent="0" lvl="0" marL="0" rtl="0" algn="l">
              <a:spcBef>
                <a:spcPts val="0"/>
              </a:spcBef>
              <a:spcAft>
                <a:spcPts val="0"/>
              </a:spcAft>
              <a:buNone/>
            </a:pPr>
            <a:r>
              <a:t/>
            </a:r>
            <a:endParaRPr sz="2100">
              <a:solidFill>
                <a:schemeClr val="lt1"/>
              </a:solidFill>
              <a:latin typeface="Lato"/>
              <a:ea typeface="Lato"/>
              <a:cs typeface="Lato"/>
              <a:sym typeface="Lato"/>
            </a:endParaRPr>
          </a:p>
          <a:p>
            <a:pPr indent="-361950" lvl="0" marL="457200" rtl="0" algn="l">
              <a:spcBef>
                <a:spcPts val="0"/>
              </a:spcBef>
              <a:spcAft>
                <a:spcPts val="0"/>
              </a:spcAft>
              <a:buClr>
                <a:schemeClr val="lt1"/>
              </a:buClr>
              <a:buSzPts val="2100"/>
              <a:buFont typeface="Lato"/>
              <a:buAutoNum type="arabicPeriod"/>
            </a:pPr>
            <a:r>
              <a:rPr lang="en-GB" sz="2100">
                <a:solidFill>
                  <a:schemeClr val="lt1"/>
                </a:solidFill>
                <a:latin typeface="Lato"/>
                <a:ea typeface="Lato"/>
                <a:cs typeface="Lato"/>
                <a:sym typeface="Lato"/>
              </a:rPr>
              <a:t>Logistic Regression 0.848</a:t>
            </a:r>
            <a:endParaRPr sz="2100">
              <a:solidFill>
                <a:schemeClr val="lt1"/>
              </a:solidFill>
              <a:latin typeface="Lato"/>
              <a:ea typeface="Lato"/>
              <a:cs typeface="Lato"/>
              <a:sym typeface="Lato"/>
            </a:endParaRPr>
          </a:p>
          <a:p>
            <a:pPr indent="-361950" lvl="0" marL="457200" rtl="0" algn="l">
              <a:spcBef>
                <a:spcPts val="0"/>
              </a:spcBef>
              <a:spcAft>
                <a:spcPts val="0"/>
              </a:spcAft>
              <a:buClr>
                <a:schemeClr val="lt1"/>
              </a:buClr>
              <a:buSzPts val="2100"/>
              <a:buFont typeface="Lato"/>
              <a:buAutoNum type="arabicPeriod"/>
            </a:pPr>
            <a:r>
              <a:rPr lang="en-GB" sz="2100">
                <a:solidFill>
                  <a:schemeClr val="lt1"/>
                </a:solidFill>
                <a:latin typeface="Lato"/>
                <a:ea typeface="Lato"/>
                <a:cs typeface="Lato"/>
                <a:sym typeface="Lato"/>
              </a:rPr>
              <a:t>XGBoost 0.832</a:t>
            </a:r>
            <a:endParaRPr sz="2100">
              <a:solidFill>
                <a:schemeClr val="lt1"/>
              </a:solidFill>
              <a:latin typeface="Lato"/>
              <a:ea typeface="Lato"/>
              <a:cs typeface="Lato"/>
              <a:sym typeface="Lato"/>
            </a:endParaRPr>
          </a:p>
          <a:p>
            <a:pPr indent="-361950" lvl="0" marL="457200" rtl="0" algn="l">
              <a:spcBef>
                <a:spcPts val="0"/>
              </a:spcBef>
              <a:spcAft>
                <a:spcPts val="0"/>
              </a:spcAft>
              <a:buClr>
                <a:schemeClr val="lt1"/>
              </a:buClr>
              <a:buSzPts val="2100"/>
              <a:buFont typeface="Lato"/>
              <a:buAutoNum type="arabicPeriod"/>
            </a:pPr>
            <a:r>
              <a:rPr lang="en-GB" sz="2100">
                <a:solidFill>
                  <a:schemeClr val="lt1"/>
                </a:solidFill>
                <a:latin typeface="Lato"/>
                <a:ea typeface="Lato"/>
                <a:cs typeface="Lato"/>
                <a:sym typeface="Lato"/>
              </a:rPr>
              <a:t>Stacking 0.82</a:t>
            </a:r>
            <a:endParaRPr sz="21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344" name="Google Shape;344;p32"/>
          <p:cNvSpPr txBox="1"/>
          <p:nvPr/>
        </p:nvSpPr>
        <p:spPr>
          <a:xfrm>
            <a:off x="5303875" y="697950"/>
            <a:ext cx="958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latin typeface="Lato"/>
              <a:ea typeface="Lato"/>
              <a:cs typeface="Lato"/>
              <a:sym typeface="Lato"/>
            </a:endParaRPr>
          </a:p>
        </p:txBody>
      </p:sp>
      <p:sp>
        <p:nvSpPr>
          <p:cNvPr id="345" name="Google Shape;345;p32"/>
          <p:cNvSpPr txBox="1"/>
          <p:nvPr/>
        </p:nvSpPr>
        <p:spPr>
          <a:xfrm>
            <a:off x="8038575" y="1050975"/>
            <a:ext cx="958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latin typeface="Lato"/>
              <a:ea typeface="Lato"/>
              <a:cs typeface="Lato"/>
              <a:sym typeface="Lato"/>
            </a:endParaRPr>
          </a:p>
        </p:txBody>
      </p:sp>
      <p:sp>
        <p:nvSpPr>
          <p:cNvPr id="346" name="Google Shape;346;p32"/>
          <p:cNvSpPr txBox="1"/>
          <p:nvPr/>
        </p:nvSpPr>
        <p:spPr>
          <a:xfrm>
            <a:off x="7760975" y="589200"/>
            <a:ext cx="735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latin typeface="Lato"/>
              <a:ea typeface="Lato"/>
              <a:cs typeface="Lato"/>
              <a:sym typeface="Lato"/>
            </a:endParaRPr>
          </a:p>
        </p:txBody>
      </p:sp>
      <p:sp>
        <p:nvSpPr>
          <p:cNvPr id="347" name="Google Shape;347;p32"/>
          <p:cNvSpPr txBox="1"/>
          <p:nvPr/>
        </p:nvSpPr>
        <p:spPr>
          <a:xfrm>
            <a:off x="7254775" y="359250"/>
            <a:ext cx="566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latin typeface="Lato"/>
              <a:ea typeface="Lato"/>
              <a:cs typeface="Lato"/>
              <a:sym typeface="Lato"/>
            </a:endParaRPr>
          </a:p>
        </p:txBody>
      </p:sp>
      <p:pic>
        <p:nvPicPr>
          <p:cNvPr id="348" name="Google Shape;348;p32"/>
          <p:cNvPicPr preferRelativeResize="0"/>
          <p:nvPr/>
        </p:nvPicPr>
        <p:blipFill>
          <a:blip r:embed="rId3">
            <a:alphaModFix/>
          </a:blip>
          <a:stretch>
            <a:fillRect/>
          </a:stretch>
        </p:blipFill>
        <p:spPr>
          <a:xfrm>
            <a:off x="3059263" y="1252050"/>
            <a:ext cx="6064766" cy="3232500"/>
          </a:xfrm>
          <a:prstGeom prst="rect">
            <a:avLst/>
          </a:prstGeom>
          <a:noFill/>
          <a:ln>
            <a:noFill/>
          </a:ln>
        </p:spPr>
      </p:pic>
      <p:sp>
        <p:nvSpPr>
          <p:cNvPr id="349" name="Google Shape;349;p32"/>
          <p:cNvSpPr txBox="1"/>
          <p:nvPr/>
        </p:nvSpPr>
        <p:spPr>
          <a:xfrm>
            <a:off x="7706875" y="3679400"/>
            <a:ext cx="100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0.848</a:t>
            </a:r>
            <a:endParaRPr sz="700">
              <a:latin typeface="Lato"/>
              <a:ea typeface="Lato"/>
              <a:cs typeface="Lato"/>
              <a:sym typeface="Lato"/>
            </a:endParaRPr>
          </a:p>
        </p:txBody>
      </p:sp>
      <p:sp>
        <p:nvSpPr>
          <p:cNvPr id="350" name="Google Shape;350;p32"/>
          <p:cNvSpPr txBox="1"/>
          <p:nvPr/>
        </p:nvSpPr>
        <p:spPr>
          <a:xfrm>
            <a:off x="7641775" y="3420825"/>
            <a:ext cx="5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0.832</a:t>
            </a:r>
            <a:endParaRPr sz="700">
              <a:latin typeface="Lato"/>
              <a:ea typeface="Lato"/>
              <a:cs typeface="Lato"/>
              <a:sym typeface="Lato"/>
            </a:endParaRPr>
          </a:p>
        </p:txBody>
      </p:sp>
      <p:sp>
        <p:nvSpPr>
          <p:cNvPr id="351" name="Google Shape;351;p32"/>
          <p:cNvSpPr txBox="1"/>
          <p:nvPr/>
        </p:nvSpPr>
        <p:spPr>
          <a:xfrm>
            <a:off x="7641775" y="3159575"/>
            <a:ext cx="5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0.82</a:t>
            </a:r>
            <a:endParaRPr sz="700">
              <a:latin typeface="Lato"/>
              <a:ea typeface="Lato"/>
              <a:cs typeface="Lato"/>
              <a:sym typeface="Lato"/>
            </a:endParaRPr>
          </a:p>
        </p:txBody>
      </p:sp>
      <p:sp>
        <p:nvSpPr>
          <p:cNvPr id="352" name="Google Shape;352;p32"/>
          <p:cNvSpPr txBox="1"/>
          <p:nvPr/>
        </p:nvSpPr>
        <p:spPr>
          <a:xfrm>
            <a:off x="7553525" y="2890100"/>
            <a:ext cx="56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0.80</a:t>
            </a:r>
            <a:endParaRPr sz="7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0" st="0"/>
                                            </p:txEl>
                                          </p:spTgt>
                                        </p:tgtEl>
                                        <p:attrNameLst>
                                          <p:attrName>style.visibility</p:attrName>
                                        </p:attrNameLst>
                                      </p:cBhvr>
                                      <p:to>
                                        <p:strVal val="visible"/>
                                      </p:to>
                                    </p:set>
                                    <p:animEffect filter="fade" transition="in">
                                      <p:cBhvr>
                                        <p:cTn dur="200"/>
                                        <p:tgtEl>
                                          <p:spTgt spid="3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1" st="1"/>
                                            </p:txEl>
                                          </p:spTgt>
                                        </p:tgtEl>
                                        <p:attrNameLst>
                                          <p:attrName>style.visibility</p:attrName>
                                        </p:attrNameLst>
                                      </p:cBhvr>
                                      <p:to>
                                        <p:strVal val="visible"/>
                                      </p:to>
                                    </p:set>
                                    <p:animEffect filter="fade" transition="in">
                                      <p:cBhvr>
                                        <p:cTn dur="200"/>
                                        <p:tgtEl>
                                          <p:spTgt spid="3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2" st="2"/>
                                            </p:txEl>
                                          </p:spTgt>
                                        </p:tgtEl>
                                        <p:attrNameLst>
                                          <p:attrName>style.visibility</p:attrName>
                                        </p:attrNameLst>
                                      </p:cBhvr>
                                      <p:to>
                                        <p:strVal val="visible"/>
                                      </p:to>
                                    </p:set>
                                    <p:animEffect filter="fade" transition="in">
                                      <p:cBhvr>
                                        <p:cTn dur="200"/>
                                        <p:tgtEl>
                                          <p:spTgt spid="3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3" st="3"/>
                                            </p:txEl>
                                          </p:spTgt>
                                        </p:tgtEl>
                                        <p:attrNameLst>
                                          <p:attrName>style.visibility</p:attrName>
                                        </p:attrNameLst>
                                      </p:cBhvr>
                                      <p:to>
                                        <p:strVal val="visible"/>
                                      </p:to>
                                    </p:set>
                                    <p:animEffect filter="fade" transition="in">
                                      <p:cBhvr>
                                        <p:cTn dur="200"/>
                                        <p:tgtEl>
                                          <p:spTgt spid="3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4" st="4"/>
                                            </p:txEl>
                                          </p:spTgt>
                                        </p:tgtEl>
                                        <p:attrNameLst>
                                          <p:attrName>style.visibility</p:attrName>
                                        </p:attrNameLst>
                                      </p:cBhvr>
                                      <p:to>
                                        <p:strVal val="visible"/>
                                      </p:to>
                                    </p:set>
                                    <p:animEffect filter="fade" transition="in">
                                      <p:cBhvr>
                                        <p:cTn dur="200"/>
                                        <p:tgtEl>
                                          <p:spTgt spid="3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5" st="5"/>
                                            </p:txEl>
                                          </p:spTgt>
                                        </p:tgtEl>
                                        <p:attrNameLst>
                                          <p:attrName>style.visibility</p:attrName>
                                        </p:attrNameLst>
                                      </p:cBhvr>
                                      <p:to>
                                        <p:strVal val="visible"/>
                                      </p:to>
                                    </p:set>
                                    <p:animEffect filter="fade" transition="in">
                                      <p:cBhvr>
                                        <p:cTn dur="200"/>
                                        <p:tgtEl>
                                          <p:spTgt spid="3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6" st="6"/>
                                            </p:txEl>
                                          </p:spTgt>
                                        </p:tgtEl>
                                        <p:attrNameLst>
                                          <p:attrName>style.visibility</p:attrName>
                                        </p:attrNameLst>
                                      </p:cBhvr>
                                      <p:to>
                                        <p:strVal val="visible"/>
                                      </p:to>
                                    </p:set>
                                    <p:animEffect filter="fade" transition="in">
                                      <p:cBhvr>
                                        <p:cTn dur="200"/>
                                        <p:tgtEl>
                                          <p:spTgt spid="34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7" st="7"/>
                                            </p:txEl>
                                          </p:spTgt>
                                        </p:tgtEl>
                                        <p:attrNameLst>
                                          <p:attrName>style.visibility</p:attrName>
                                        </p:attrNameLst>
                                      </p:cBhvr>
                                      <p:to>
                                        <p:strVal val="visible"/>
                                      </p:to>
                                    </p:set>
                                    <p:animEffect filter="fade" transition="in">
                                      <p:cBhvr>
                                        <p:cTn dur="200"/>
                                        <p:tgtEl>
                                          <p:spTgt spid="34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8" st="8"/>
                                            </p:txEl>
                                          </p:spTgt>
                                        </p:tgtEl>
                                        <p:attrNameLst>
                                          <p:attrName>style.visibility</p:attrName>
                                        </p:attrNameLst>
                                      </p:cBhvr>
                                      <p:to>
                                        <p:strVal val="visible"/>
                                      </p:to>
                                    </p:set>
                                    <p:animEffect filter="fade" transition="in">
                                      <p:cBhvr>
                                        <p:cTn dur="200"/>
                                        <p:tgtEl>
                                          <p:spTgt spid="34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6727"/>
        </a:solidFill>
      </p:bgPr>
    </p:bg>
    <p:spTree>
      <p:nvGrpSpPr>
        <p:cNvPr id="356" name="Shape 356"/>
        <p:cNvGrpSpPr/>
        <p:nvPr/>
      </p:nvGrpSpPr>
      <p:grpSpPr>
        <a:xfrm>
          <a:off x="0" y="0"/>
          <a:ext cx="0" cy="0"/>
          <a:chOff x="0" y="0"/>
          <a:chExt cx="0" cy="0"/>
        </a:xfrm>
      </p:grpSpPr>
      <p:sp>
        <p:nvSpPr>
          <p:cNvPr id="357" name="Google Shape;357;p33"/>
          <p:cNvSpPr/>
          <p:nvPr/>
        </p:nvSpPr>
        <p:spPr>
          <a:xfrm>
            <a:off x="551400" y="1138975"/>
            <a:ext cx="1247400" cy="144600"/>
          </a:xfrm>
          <a:prstGeom prst="rect">
            <a:avLst/>
          </a:prstGeom>
          <a:solidFill>
            <a:srgbClr val="DA6727"/>
          </a:solidFill>
          <a:ln cap="flat" cmpd="sng" w="9525">
            <a:solidFill>
              <a:srgbClr val="DA67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8198875" y="0"/>
            <a:ext cx="945000" cy="515400"/>
          </a:xfrm>
          <a:prstGeom prst="rect">
            <a:avLst/>
          </a:prstGeom>
          <a:solidFill>
            <a:srgbClr val="DA6727"/>
          </a:solidFill>
          <a:ln cap="flat" cmpd="sng" w="9525">
            <a:solidFill>
              <a:srgbClr val="DA67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3073450" y="0"/>
            <a:ext cx="60705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txBox="1"/>
          <p:nvPr/>
        </p:nvSpPr>
        <p:spPr>
          <a:xfrm>
            <a:off x="352275" y="469825"/>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Round 2</a:t>
            </a:r>
            <a:endParaRPr/>
          </a:p>
        </p:txBody>
      </p:sp>
      <p:sp>
        <p:nvSpPr>
          <p:cNvPr id="361" name="Google Shape;361;p33"/>
          <p:cNvSpPr txBox="1"/>
          <p:nvPr/>
        </p:nvSpPr>
        <p:spPr>
          <a:xfrm>
            <a:off x="73450" y="1648200"/>
            <a:ext cx="30000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solidFill>
                  <a:schemeClr val="lt1"/>
                </a:solidFill>
                <a:latin typeface="Lato"/>
                <a:ea typeface="Lato"/>
                <a:cs typeface="Lato"/>
                <a:sym typeface="Lato"/>
              </a:rPr>
              <a:t> Top 3</a:t>
            </a:r>
            <a:endParaRPr b="1" sz="19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endParaRPr>
          </a:p>
          <a:p>
            <a:pPr indent="-349250" lvl="0" marL="457200" rtl="0" algn="l">
              <a:spcBef>
                <a:spcPts val="0"/>
              </a:spcBef>
              <a:spcAft>
                <a:spcPts val="0"/>
              </a:spcAft>
              <a:buClr>
                <a:schemeClr val="lt1"/>
              </a:buClr>
              <a:buSzPts val="1900"/>
              <a:buAutoNum type="arabicPeriod"/>
            </a:pPr>
            <a:r>
              <a:rPr lang="en-GB" sz="1900">
                <a:solidFill>
                  <a:schemeClr val="lt1"/>
                </a:solidFill>
              </a:rPr>
              <a:t>Decision Tree 0.848</a:t>
            </a:r>
            <a:endParaRPr sz="1900">
              <a:solidFill>
                <a:schemeClr val="lt1"/>
              </a:solidFill>
            </a:endParaRPr>
          </a:p>
          <a:p>
            <a:pPr indent="-349250" lvl="0" marL="457200" rtl="0" algn="l">
              <a:spcBef>
                <a:spcPts val="0"/>
              </a:spcBef>
              <a:spcAft>
                <a:spcPts val="0"/>
              </a:spcAft>
              <a:buClr>
                <a:schemeClr val="lt1"/>
              </a:buClr>
              <a:buSzPts val="1900"/>
              <a:buAutoNum type="arabicPeriod"/>
            </a:pPr>
            <a:r>
              <a:rPr lang="en-GB" sz="1900">
                <a:solidFill>
                  <a:schemeClr val="lt1"/>
                </a:solidFill>
              </a:rPr>
              <a:t>Logistic Regression  0.824</a:t>
            </a:r>
            <a:endParaRPr sz="1900">
              <a:solidFill>
                <a:schemeClr val="lt1"/>
              </a:solidFill>
            </a:endParaRPr>
          </a:p>
          <a:p>
            <a:pPr indent="-349250" lvl="0" marL="457200" rtl="0" algn="l">
              <a:spcBef>
                <a:spcPts val="0"/>
              </a:spcBef>
              <a:spcAft>
                <a:spcPts val="0"/>
              </a:spcAft>
              <a:buClr>
                <a:schemeClr val="lt1"/>
              </a:buClr>
              <a:buSzPts val="1900"/>
              <a:buAutoNum type="arabicPeriod"/>
            </a:pPr>
            <a:r>
              <a:rPr lang="en-GB" sz="1900">
                <a:solidFill>
                  <a:schemeClr val="lt1"/>
                </a:solidFill>
              </a:rPr>
              <a:t>XGBoost 0.816</a:t>
            </a:r>
            <a:endParaRPr sz="1500"/>
          </a:p>
        </p:txBody>
      </p:sp>
      <p:pic>
        <p:nvPicPr>
          <p:cNvPr id="362" name="Google Shape;362;p33"/>
          <p:cNvPicPr preferRelativeResize="0"/>
          <p:nvPr/>
        </p:nvPicPr>
        <p:blipFill>
          <a:blip r:embed="rId3">
            <a:alphaModFix/>
          </a:blip>
          <a:stretch>
            <a:fillRect/>
          </a:stretch>
        </p:blipFill>
        <p:spPr>
          <a:xfrm>
            <a:off x="3073450" y="1241226"/>
            <a:ext cx="6070501" cy="3235549"/>
          </a:xfrm>
          <a:prstGeom prst="rect">
            <a:avLst/>
          </a:prstGeom>
          <a:noFill/>
          <a:ln>
            <a:noFill/>
          </a:ln>
        </p:spPr>
      </p:pic>
      <p:sp>
        <p:nvSpPr>
          <p:cNvPr id="363" name="Google Shape;363;p33"/>
          <p:cNvSpPr txBox="1"/>
          <p:nvPr/>
        </p:nvSpPr>
        <p:spPr>
          <a:xfrm>
            <a:off x="7537525" y="3543275"/>
            <a:ext cx="11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0.848</a:t>
            </a:r>
            <a:endParaRPr>
              <a:latin typeface="Lato"/>
              <a:ea typeface="Lato"/>
              <a:cs typeface="Lato"/>
              <a:sym typeface="Lato"/>
            </a:endParaRPr>
          </a:p>
        </p:txBody>
      </p:sp>
      <p:sp>
        <p:nvSpPr>
          <p:cNvPr id="364" name="Google Shape;364;p33"/>
          <p:cNvSpPr txBox="1"/>
          <p:nvPr/>
        </p:nvSpPr>
        <p:spPr>
          <a:xfrm>
            <a:off x="7459950" y="2988125"/>
            <a:ext cx="14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0.824</a:t>
            </a:r>
            <a:endParaRPr>
              <a:latin typeface="Lato"/>
              <a:ea typeface="Lato"/>
              <a:cs typeface="Lato"/>
              <a:sym typeface="Lato"/>
            </a:endParaRPr>
          </a:p>
        </p:txBody>
      </p:sp>
      <p:sp>
        <p:nvSpPr>
          <p:cNvPr id="365" name="Google Shape;365;p33"/>
          <p:cNvSpPr txBox="1"/>
          <p:nvPr/>
        </p:nvSpPr>
        <p:spPr>
          <a:xfrm>
            <a:off x="7370125" y="2432975"/>
            <a:ext cx="14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0.816</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animEffect filter="fade" transition="in">
                                      <p:cBhvr>
                                        <p:cTn dur="300"/>
                                        <p:tgtEl>
                                          <p:spTgt spid="3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1" st="1"/>
                                            </p:txEl>
                                          </p:spTgt>
                                        </p:tgtEl>
                                        <p:attrNameLst>
                                          <p:attrName>style.visibility</p:attrName>
                                        </p:attrNameLst>
                                      </p:cBhvr>
                                      <p:to>
                                        <p:strVal val="visible"/>
                                      </p:to>
                                    </p:set>
                                    <p:animEffect filter="fade" transition="in">
                                      <p:cBhvr>
                                        <p:cTn dur="300"/>
                                        <p:tgtEl>
                                          <p:spTgt spid="3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2" st="2"/>
                                            </p:txEl>
                                          </p:spTgt>
                                        </p:tgtEl>
                                        <p:attrNameLst>
                                          <p:attrName>style.visibility</p:attrName>
                                        </p:attrNameLst>
                                      </p:cBhvr>
                                      <p:to>
                                        <p:strVal val="visible"/>
                                      </p:to>
                                    </p:set>
                                    <p:animEffect filter="fade" transition="in">
                                      <p:cBhvr>
                                        <p:cTn dur="300"/>
                                        <p:tgtEl>
                                          <p:spTgt spid="3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3" st="3"/>
                                            </p:txEl>
                                          </p:spTgt>
                                        </p:tgtEl>
                                        <p:attrNameLst>
                                          <p:attrName>style.visibility</p:attrName>
                                        </p:attrNameLst>
                                      </p:cBhvr>
                                      <p:to>
                                        <p:strVal val="visible"/>
                                      </p:to>
                                    </p:set>
                                    <p:animEffect filter="fade" transition="in">
                                      <p:cBhvr>
                                        <p:cTn dur="300"/>
                                        <p:tgtEl>
                                          <p:spTgt spid="3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4" st="4"/>
                                            </p:txEl>
                                          </p:spTgt>
                                        </p:tgtEl>
                                        <p:attrNameLst>
                                          <p:attrName>style.visibility</p:attrName>
                                        </p:attrNameLst>
                                      </p:cBhvr>
                                      <p:to>
                                        <p:strVal val="visible"/>
                                      </p:to>
                                    </p:set>
                                    <p:animEffect filter="fade" transition="in">
                                      <p:cBhvr>
                                        <p:cTn dur="300"/>
                                        <p:tgtEl>
                                          <p:spTgt spid="36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6727"/>
        </a:solidFill>
      </p:bgPr>
    </p:bg>
    <p:spTree>
      <p:nvGrpSpPr>
        <p:cNvPr id="369" name="Shape 369"/>
        <p:cNvGrpSpPr/>
        <p:nvPr/>
      </p:nvGrpSpPr>
      <p:grpSpPr>
        <a:xfrm>
          <a:off x="0" y="0"/>
          <a:ext cx="0" cy="0"/>
          <a:chOff x="0" y="0"/>
          <a:chExt cx="0" cy="0"/>
        </a:xfrm>
      </p:grpSpPr>
      <p:sp>
        <p:nvSpPr>
          <p:cNvPr id="370" name="Google Shape;370;p34"/>
          <p:cNvSpPr/>
          <p:nvPr/>
        </p:nvSpPr>
        <p:spPr>
          <a:xfrm>
            <a:off x="621550" y="1098950"/>
            <a:ext cx="1486200" cy="342300"/>
          </a:xfrm>
          <a:prstGeom prst="rect">
            <a:avLst/>
          </a:prstGeom>
          <a:solidFill>
            <a:srgbClr val="DA6727"/>
          </a:solidFill>
          <a:ln cap="flat" cmpd="sng" w="9525">
            <a:solidFill>
              <a:srgbClr val="DA67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3062675" y="0"/>
            <a:ext cx="60813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txBox="1"/>
          <p:nvPr/>
        </p:nvSpPr>
        <p:spPr>
          <a:xfrm>
            <a:off x="111400" y="467750"/>
            <a:ext cx="3577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lt1"/>
                </a:solidFill>
                <a:latin typeface="Raleway"/>
                <a:ea typeface="Raleway"/>
                <a:cs typeface="Raleway"/>
                <a:sym typeface="Raleway"/>
              </a:rPr>
              <a:t>Logistic Regression</a:t>
            </a:r>
            <a:endParaRPr sz="700"/>
          </a:p>
        </p:txBody>
      </p:sp>
      <p:pic>
        <p:nvPicPr>
          <p:cNvPr id="373" name="Google Shape;373;p34"/>
          <p:cNvPicPr preferRelativeResize="0"/>
          <p:nvPr/>
        </p:nvPicPr>
        <p:blipFill>
          <a:blip r:embed="rId3">
            <a:alphaModFix/>
          </a:blip>
          <a:stretch>
            <a:fillRect/>
          </a:stretch>
        </p:blipFill>
        <p:spPr>
          <a:xfrm>
            <a:off x="3378400" y="2477825"/>
            <a:ext cx="5593899" cy="2553050"/>
          </a:xfrm>
          <a:prstGeom prst="rect">
            <a:avLst/>
          </a:prstGeom>
          <a:noFill/>
          <a:ln>
            <a:noFill/>
          </a:ln>
        </p:spPr>
      </p:pic>
      <p:pic>
        <p:nvPicPr>
          <p:cNvPr id="374" name="Google Shape;374;p34"/>
          <p:cNvPicPr preferRelativeResize="0"/>
          <p:nvPr/>
        </p:nvPicPr>
        <p:blipFill>
          <a:blip r:embed="rId4">
            <a:alphaModFix/>
          </a:blip>
          <a:stretch>
            <a:fillRect/>
          </a:stretch>
        </p:blipFill>
        <p:spPr>
          <a:xfrm>
            <a:off x="4724388" y="62300"/>
            <a:ext cx="2757875" cy="2314398"/>
          </a:xfrm>
          <a:prstGeom prst="rect">
            <a:avLst/>
          </a:prstGeom>
          <a:noFill/>
          <a:ln>
            <a:noFill/>
          </a:ln>
        </p:spPr>
      </p:pic>
      <p:sp>
        <p:nvSpPr>
          <p:cNvPr id="375" name="Google Shape;375;p34"/>
          <p:cNvSpPr txBox="1"/>
          <p:nvPr/>
        </p:nvSpPr>
        <p:spPr>
          <a:xfrm>
            <a:off x="-891775" y="2062800"/>
            <a:ext cx="51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76" name="Google Shape;376;p34"/>
          <p:cNvSpPr txBox="1"/>
          <p:nvPr/>
        </p:nvSpPr>
        <p:spPr>
          <a:xfrm>
            <a:off x="62675" y="1648200"/>
            <a:ext cx="30000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GB" sz="1800">
                <a:solidFill>
                  <a:schemeClr val="lt1"/>
                </a:solidFill>
              </a:rPr>
              <a:t>Test Score of 0.848</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AUC of 0.77</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15.2% False readings for test predictions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Training</a:t>
            </a:r>
            <a:r>
              <a:rPr lang="en-GB" sz="1800">
                <a:solidFill>
                  <a:schemeClr val="lt1"/>
                </a:solidFill>
              </a:rPr>
              <a:t> Score of 0.87</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3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3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0" st="0"/>
                                            </p:txEl>
                                          </p:spTgt>
                                        </p:tgtEl>
                                        <p:attrNameLst>
                                          <p:attrName>style.visibility</p:attrName>
                                        </p:attrNameLst>
                                      </p:cBhvr>
                                      <p:to>
                                        <p:strVal val="visible"/>
                                      </p:to>
                                    </p:set>
                                    <p:animEffect filter="fade" transition="in">
                                      <p:cBhvr>
                                        <p:cTn dur="200"/>
                                        <p:tgtEl>
                                          <p:spTgt spid="3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1" st="1"/>
                                            </p:txEl>
                                          </p:spTgt>
                                        </p:tgtEl>
                                        <p:attrNameLst>
                                          <p:attrName>style.visibility</p:attrName>
                                        </p:attrNameLst>
                                      </p:cBhvr>
                                      <p:to>
                                        <p:strVal val="visible"/>
                                      </p:to>
                                    </p:set>
                                    <p:animEffect filter="fade" transition="in">
                                      <p:cBhvr>
                                        <p:cTn dur="200"/>
                                        <p:tgtEl>
                                          <p:spTgt spid="3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2" st="2"/>
                                            </p:txEl>
                                          </p:spTgt>
                                        </p:tgtEl>
                                        <p:attrNameLst>
                                          <p:attrName>style.visibility</p:attrName>
                                        </p:attrNameLst>
                                      </p:cBhvr>
                                      <p:to>
                                        <p:strVal val="visible"/>
                                      </p:to>
                                    </p:set>
                                    <p:animEffect filter="fade" transition="in">
                                      <p:cBhvr>
                                        <p:cTn dur="200"/>
                                        <p:tgtEl>
                                          <p:spTgt spid="3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3" st="3"/>
                                            </p:txEl>
                                          </p:spTgt>
                                        </p:tgtEl>
                                        <p:attrNameLst>
                                          <p:attrName>style.visibility</p:attrName>
                                        </p:attrNameLst>
                                      </p:cBhvr>
                                      <p:to>
                                        <p:strVal val="visible"/>
                                      </p:to>
                                    </p:set>
                                    <p:animEffect filter="fade" transition="in">
                                      <p:cBhvr>
                                        <p:cTn dur="200"/>
                                        <p:tgtEl>
                                          <p:spTgt spid="3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4" st="4"/>
                                            </p:txEl>
                                          </p:spTgt>
                                        </p:tgtEl>
                                        <p:attrNameLst>
                                          <p:attrName>style.visibility</p:attrName>
                                        </p:attrNameLst>
                                      </p:cBhvr>
                                      <p:to>
                                        <p:strVal val="visible"/>
                                      </p:to>
                                    </p:set>
                                    <p:animEffect filter="fade" transition="in">
                                      <p:cBhvr>
                                        <p:cTn dur="200"/>
                                        <p:tgtEl>
                                          <p:spTgt spid="3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5" st="5"/>
                                            </p:txEl>
                                          </p:spTgt>
                                        </p:tgtEl>
                                        <p:attrNameLst>
                                          <p:attrName>style.visibility</p:attrName>
                                        </p:attrNameLst>
                                      </p:cBhvr>
                                      <p:to>
                                        <p:strVal val="visible"/>
                                      </p:to>
                                    </p:set>
                                    <p:animEffect filter="fade" transition="in">
                                      <p:cBhvr>
                                        <p:cTn dur="200"/>
                                        <p:tgtEl>
                                          <p:spTgt spid="3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6" st="6"/>
                                            </p:txEl>
                                          </p:spTgt>
                                        </p:tgtEl>
                                        <p:attrNameLst>
                                          <p:attrName>style.visibility</p:attrName>
                                        </p:attrNameLst>
                                      </p:cBhvr>
                                      <p:to>
                                        <p:strVal val="visible"/>
                                      </p:to>
                                    </p:set>
                                    <p:animEffect filter="fade" transition="in">
                                      <p:cBhvr>
                                        <p:cTn dur="200"/>
                                        <p:tgtEl>
                                          <p:spTgt spid="37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6727"/>
        </a:solidFill>
      </p:bgPr>
    </p:bg>
    <p:spTree>
      <p:nvGrpSpPr>
        <p:cNvPr id="380" name="Shape 380"/>
        <p:cNvGrpSpPr/>
        <p:nvPr/>
      </p:nvGrpSpPr>
      <p:grpSpPr>
        <a:xfrm>
          <a:off x="0" y="0"/>
          <a:ext cx="0" cy="0"/>
          <a:chOff x="0" y="0"/>
          <a:chExt cx="0" cy="0"/>
        </a:xfrm>
      </p:grpSpPr>
      <p:sp>
        <p:nvSpPr>
          <p:cNvPr id="381" name="Google Shape;381;p35"/>
          <p:cNvSpPr/>
          <p:nvPr/>
        </p:nvSpPr>
        <p:spPr>
          <a:xfrm>
            <a:off x="747650" y="1053925"/>
            <a:ext cx="1243200" cy="279300"/>
          </a:xfrm>
          <a:prstGeom prst="rect">
            <a:avLst/>
          </a:prstGeom>
          <a:solidFill>
            <a:srgbClr val="DA6727"/>
          </a:solidFill>
          <a:ln cap="flat" cmpd="sng" w="9525">
            <a:solidFill>
              <a:srgbClr val="DA67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3071675" y="0"/>
            <a:ext cx="60723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txBox="1"/>
          <p:nvPr/>
        </p:nvSpPr>
        <p:spPr>
          <a:xfrm>
            <a:off x="71675" y="422725"/>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Decision Tree</a:t>
            </a:r>
            <a:endParaRPr/>
          </a:p>
        </p:txBody>
      </p:sp>
      <p:sp>
        <p:nvSpPr>
          <p:cNvPr id="384" name="Google Shape;384;p35"/>
          <p:cNvSpPr txBox="1"/>
          <p:nvPr/>
        </p:nvSpPr>
        <p:spPr>
          <a:xfrm>
            <a:off x="71675" y="1543600"/>
            <a:ext cx="30000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With SMOTE Over fitting</a:t>
            </a:r>
            <a:r>
              <a:rPr lang="en-GB" sz="1800">
                <a:solidFill>
                  <a:schemeClr val="lt1"/>
                </a:solidFill>
              </a:rPr>
              <a:t>: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Test Score of 0.848</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AUC of 0.78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15.2% False readings for test predictions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Training Score of 1</a:t>
            </a:r>
            <a:endParaRPr sz="1800">
              <a:solidFill>
                <a:schemeClr val="lt1"/>
              </a:solidFill>
            </a:endParaRPr>
          </a:p>
        </p:txBody>
      </p:sp>
      <p:pic>
        <p:nvPicPr>
          <p:cNvPr id="385" name="Google Shape;385;p35"/>
          <p:cNvPicPr preferRelativeResize="0"/>
          <p:nvPr/>
        </p:nvPicPr>
        <p:blipFill>
          <a:blip r:embed="rId3">
            <a:alphaModFix/>
          </a:blip>
          <a:stretch>
            <a:fillRect/>
          </a:stretch>
        </p:blipFill>
        <p:spPr>
          <a:xfrm>
            <a:off x="3316997" y="2571750"/>
            <a:ext cx="5581676" cy="2579975"/>
          </a:xfrm>
          <a:prstGeom prst="rect">
            <a:avLst/>
          </a:prstGeom>
          <a:noFill/>
          <a:ln>
            <a:noFill/>
          </a:ln>
        </p:spPr>
      </p:pic>
      <p:pic>
        <p:nvPicPr>
          <p:cNvPr id="386" name="Google Shape;386;p35"/>
          <p:cNvPicPr preferRelativeResize="0"/>
          <p:nvPr/>
        </p:nvPicPr>
        <p:blipFill>
          <a:blip r:embed="rId4">
            <a:alphaModFix/>
          </a:blip>
          <a:stretch>
            <a:fillRect/>
          </a:stretch>
        </p:blipFill>
        <p:spPr>
          <a:xfrm>
            <a:off x="4642650" y="0"/>
            <a:ext cx="2930375" cy="245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2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3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animEffect filter="fade" transition="in">
                                      <p:cBhvr>
                                        <p:cTn dur="300"/>
                                        <p:tgtEl>
                                          <p:spTgt spid="3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animEffect filter="fade" transition="in">
                                      <p:cBhvr>
                                        <p:cTn dur="300"/>
                                        <p:tgtEl>
                                          <p:spTgt spid="3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animEffect filter="fade" transition="in">
                                      <p:cBhvr>
                                        <p:cTn dur="300"/>
                                        <p:tgtEl>
                                          <p:spTgt spid="3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animEffect filter="fade" transition="in">
                                      <p:cBhvr>
                                        <p:cTn dur="300"/>
                                        <p:tgtEl>
                                          <p:spTgt spid="3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4" st="4"/>
                                            </p:txEl>
                                          </p:spTgt>
                                        </p:tgtEl>
                                        <p:attrNameLst>
                                          <p:attrName>style.visibility</p:attrName>
                                        </p:attrNameLst>
                                      </p:cBhvr>
                                      <p:to>
                                        <p:strVal val="visible"/>
                                      </p:to>
                                    </p:set>
                                    <p:animEffect filter="fade" transition="in">
                                      <p:cBhvr>
                                        <p:cTn dur="300"/>
                                        <p:tgtEl>
                                          <p:spTgt spid="3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5" st="5"/>
                                            </p:txEl>
                                          </p:spTgt>
                                        </p:tgtEl>
                                        <p:attrNameLst>
                                          <p:attrName>style.visibility</p:attrName>
                                        </p:attrNameLst>
                                      </p:cBhvr>
                                      <p:to>
                                        <p:strVal val="visible"/>
                                      </p:to>
                                    </p:set>
                                    <p:animEffect filter="fade" transition="in">
                                      <p:cBhvr>
                                        <p:cTn dur="300"/>
                                        <p:tgtEl>
                                          <p:spTgt spid="38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6" st="6"/>
                                            </p:txEl>
                                          </p:spTgt>
                                        </p:tgtEl>
                                        <p:attrNameLst>
                                          <p:attrName>style.visibility</p:attrName>
                                        </p:attrNameLst>
                                      </p:cBhvr>
                                      <p:to>
                                        <p:strVal val="visible"/>
                                      </p:to>
                                    </p:set>
                                    <p:animEffect filter="fade" transition="in">
                                      <p:cBhvr>
                                        <p:cTn dur="300"/>
                                        <p:tgtEl>
                                          <p:spTgt spid="38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7" st="7"/>
                                            </p:txEl>
                                          </p:spTgt>
                                        </p:tgtEl>
                                        <p:attrNameLst>
                                          <p:attrName>style.visibility</p:attrName>
                                        </p:attrNameLst>
                                      </p:cBhvr>
                                      <p:to>
                                        <p:strVal val="visible"/>
                                      </p:to>
                                    </p:set>
                                    <p:animEffect filter="fade" transition="in">
                                      <p:cBhvr>
                                        <p:cTn dur="300"/>
                                        <p:tgtEl>
                                          <p:spTgt spid="38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8" st="8"/>
                                            </p:txEl>
                                          </p:spTgt>
                                        </p:tgtEl>
                                        <p:attrNameLst>
                                          <p:attrName>style.visibility</p:attrName>
                                        </p:attrNameLst>
                                      </p:cBhvr>
                                      <p:to>
                                        <p:strVal val="visible"/>
                                      </p:to>
                                    </p:set>
                                    <p:animEffect filter="fade" transition="in">
                                      <p:cBhvr>
                                        <p:cTn dur="300"/>
                                        <p:tgtEl>
                                          <p:spTgt spid="38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6"/>
          <p:cNvSpPr txBox="1"/>
          <p:nvPr>
            <p:ph type="title"/>
          </p:nvPr>
        </p:nvSpPr>
        <p:spPr>
          <a:xfrm>
            <a:off x="3493050" y="224625"/>
            <a:ext cx="3374400" cy="5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Side by Side </a:t>
            </a:r>
            <a:endParaRPr/>
          </a:p>
        </p:txBody>
      </p:sp>
      <p:sp>
        <p:nvSpPr>
          <p:cNvPr id="392" name="Google Shape;392;p36"/>
          <p:cNvSpPr/>
          <p:nvPr/>
        </p:nvSpPr>
        <p:spPr>
          <a:xfrm>
            <a:off x="710300" y="1036875"/>
            <a:ext cx="1183800" cy="2613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txBox="1"/>
          <p:nvPr/>
        </p:nvSpPr>
        <p:spPr>
          <a:xfrm>
            <a:off x="710300" y="9215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chemeClr val="accent1"/>
                </a:solidFill>
                <a:latin typeface="Lato"/>
                <a:ea typeface="Lato"/>
                <a:cs typeface="Lato"/>
                <a:sym typeface="Lato"/>
              </a:rPr>
              <a:t>Logistic Regression </a:t>
            </a:r>
            <a:endParaRPr sz="1600">
              <a:solidFill>
                <a:schemeClr val="accent1"/>
              </a:solidFill>
              <a:latin typeface="Lato"/>
              <a:ea typeface="Lato"/>
              <a:cs typeface="Lato"/>
              <a:sym typeface="Lato"/>
            </a:endParaRPr>
          </a:p>
        </p:txBody>
      </p:sp>
      <p:sp>
        <p:nvSpPr>
          <p:cNvPr id="394" name="Google Shape;394;p36"/>
          <p:cNvSpPr txBox="1"/>
          <p:nvPr/>
        </p:nvSpPr>
        <p:spPr>
          <a:xfrm>
            <a:off x="5361425" y="9215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chemeClr val="accent1"/>
                </a:solidFill>
                <a:latin typeface="Lato"/>
                <a:ea typeface="Lato"/>
                <a:cs typeface="Lato"/>
                <a:sym typeface="Lato"/>
              </a:rPr>
              <a:t>Decision Tree - SMOTE</a:t>
            </a:r>
            <a:endParaRPr sz="1600">
              <a:solidFill>
                <a:schemeClr val="accent1"/>
              </a:solidFill>
              <a:latin typeface="Lato"/>
              <a:ea typeface="Lato"/>
              <a:cs typeface="Lato"/>
              <a:sym typeface="Lato"/>
            </a:endParaRPr>
          </a:p>
        </p:txBody>
      </p:sp>
      <p:pic>
        <p:nvPicPr>
          <p:cNvPr id="395" name="Google Shape;395;p36"/>
          <p:cNvPicPr preferRelativeResize="0"/>
          <p:nvPr/>
        </p:nvPicPr>
        <p:blipFill>
          <a:blip r:embed="rId3">
            <a:alphaModFix/>
          </a:blip>
          <a:stretch>
            <a:fillRect/>
          </a:stretch>
        </p:blipFill>
        <p:spPr>
          <a:xfrm>
            <a:off x="5476225" y="1594650"/>
            <a:ext cx="2770400" cy="2501500"/>
          </a:xfrm>
          <a:prstGeom prst="rect">
            <a:avLst/>
          </a:prstGeom>
          <a:noFill/>
          <a:ln>
            <a:noFill/>
          </a:ln>
        </p:spPr>
      </p:pic>
      <p:pic>
        <p:nvPicPr>
          <p:cNvPr id="396" name="Google Shape;396;p36"/>
          <p:cNvPicPr preferRelativeResize="0"/>
          <p:nvPr/>
        </p:nvPicPr>
        <p:blipFill>
          <a:blip r:embed="rId4">
            <a:alphaModFix/>
          </a:blip>
          <a:stretch>
            <a:fillRect/>
          </a:stretch>
        </p:blipFill>
        <p:spPr>
          <a:xfrm>
            <a:off x="960338" y="1558800"/>
            <a:ext cx="2821425" cy="2573200"/>
          </a:xfrm>
          <a:prstGeom prst="rect">
            <a:avLst/>
          </a:prstGeom>
          <a:noFill/>
          <a:ln>
            <a:noFill/>
          </a:ln>
        </p:spPr>
      </p:pic>
      <p:pic>
        <p:nvPicPr>
          <p:cNvPr id="397" name="Google Shape;397;p36"/>
          <p:cNvPicPr preferRelativeResize="0"/>
          <p:nvPr/>
        </p:nvPicPr>
        <p:blipFill>
          <a:blip r:embed="rId5">
            <a:alphaModFix/>
          </a:blip>
          <a:stretch>
            <a:fillRect/>
          </a:stretch>
        </p:blipFill>
        <p:spPr>
          <a:xfrm>
            <a:off x="5630475" y="1455305"/>
            <a:ext cx="2461900" cy="35069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500"/>
                                        <p:tgtEl>
                                          <p:spTgt spid="3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type="title"/>
          </p:nvPr>
        </p:nvSpPr>
        <p:spPr>
          <a:xfrm>
            <a:off x="563350" y="4440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3000">
                <a:solidFill>
                  <a:srgbClr val="434343"/>
                </a:solidFill>
                <a:latin typeface="Raleway SemiBold"/>
                <a:ea typeface="Raleway SemiBold"/>
                <a:cs typeface="Raleway SemiBold"/>
                <a:sym typeface="Raleway SemiBold"/>
              </a:rPr>
              <a:t>Contents</a:t>
            </a:r>
            <a:endParaRPr b="0" sz="3000">
              <a:solidFill>
                <a:srgbClr val="434343"/>
              </a:solidFill>
              <a:latin typeface="Raleway SemiBold"/>
              <a:ea typeface="Raleway SemiBold"/>
              <a:cs typeface="Raleway SemiBold"/>
              <a:sym typeface="Raleway SemiBold"/>
            </a:endParaRPr>
          </a:p>
        </p:txBody>
      </p:sp>
      <p:sp>
        <p:nvSpPr>
          <p:cNvPr id="185" name="Google Shape;185;p19"/>
          <p:cNvSpPr txBox="1"/>
          <p:nvPr>
            <p:ph idx="1" type="subTitle"/>
          </p:nvPr>
        </p:nvSpPr>
        <p:spPr>
          <a:xfrm>
            <a:off x="416500" y="1412175"/>
            <a:ext cx="3300900" cy="3246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a:t>Insurance</a:t>
            </a:r>
            <a:r>
              <a:rPr lang="en-GB"/>
              <a:t> Fraud:</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GB"/>
              <a:t>Business Context:</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GB"/>
              <a:t>Data Set:</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GB"/>
              <a:t>Processing: </a:t>
            </a:r>
            <a:endParaRPr/>
          </a:p>
          <a:p>
            <a:pPr indent="0" lvl="0" marL="914400" rtl="0" algn="l">
              <a:spcBef>
                <a:spcPts val="0"/>
              </a:spcBef>
              <a:spcAft>
                <a:spcPts val="0"/>
              </a:spcAft>
              <a:buNone/>
            </a:pPr>
            <a:r>
              <a:t/>
            </a:r>
            <a:endParaRPr/>
          </a:p>
          <a:p>
            <a:pPr indent="-330200" lvl="0" marL="457200" rtl="0" algn="l">
              <a:spcBef>
                <a:spcPts val="0"/>
              </a:spcBef>
              <a:spcAft>
                <a:spcPts val="0"/>
              </a:spcAft>
              <a:buSzPts val="1600"/>
              <a:buChar char="-"/>
            </a:pPr>
            <a:r>
              <a:rPr lang="en-GB"/>
              <a:t>Machine Learning Results:</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GB"/>
              <a:t>Conclusion: </a:t>
            </a:r>
            <a:endParaRPr/>
          </a:p>
        </p:txBody>
      </p:sp>
      <p:sp>
        <p:nvSpPr>
          <p:cNvPr id="186" name="Google Shape;186;p19"/>
          <p:cNvSpPr txBox="1"/>
          <p:nvPr>
            <p:ph idx="2" type="body"/>
          </p:nvPr>
        </p:nvSpPr>
        <p:spPr>
          <a:xfrm>
            <a:off x="4774925" y="1412175"/>
            <a:ext cx="3374400" cy="32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Introduction to the topic </a:t>
            </a:r>
            <a:endParaRPr sz="1600"/>
          </a:p>
          <a:p>
            <a:pPr indent="0" lvl="0" marL="0" rtl="0" algn="l">
              <a:spcBef>
                <a:spcPts val="1600"/>
              </a:spcBef>
              <a:spcAft>
                <a:spcPts val="0"/>
              </a:spcAft>
              <a:buNone/>
            </a:pPr>
            <a:r>
              <a:rPr lang="en-GB" sz="1600"/>
              <a:t>How will this help?</a:t>
            </a:r>
            <a:endParaRPr sz="1600"/>
          </a:p>
          <a:p>
            <a:pPr indent="0" lvl="0" marL="0" rtl="0" algn="l">
              <a:spcBef>
                <a:spcPts val="1600"/>
              </a:spcBef>
              <a:spcAft>
                <a:spcPts val="0"/>
              </a:spcAft>
              <a:buNone/>
            </a:pPr>
            <a:r>
              <a:rPr lang="en-GB" sz="1600"/>
              <a:t>Exploratory</a:t>
            </a:r>
            <a:r>
              <a:rPr lang="en-GB" sz="1600"/>
              <a:t> analysis </a:t>
            </a:r>
            <a:endParaRPr sz="1600"/>
          </a:p>
          <a:p>
            <a:pPr indent="0" lvl="0" marL="0" rtl="0" algn="l">
              <a:spcBef>
                <a:spcPts val="1600"/>
              </a:spcBef>
              <a:spcAft>
                <a:spcPts val="0"/>
              </a:spcAft>
              <a:buNone/>
            </a:pPr>
            <a:r>
              <a:rPr lang="en-GB" sz="1600"/>
              <a:t>Steps taken to prepare data </a:t>
            </a:r>
            <a:endParaRPr sz="1600"/>
          </a:p>
          <a:p>
            <a:pPr indent="0" lvl="0" marL="0" rtl="0" algn="l">
              <a:spcBef>
                <a:spcPts val="1600"/>
              </a:spcBef>
              <a:spcAft>
                <a:spcPts val="0"/>
              </a:spcAft>
              <a:buNone/>
            </a:pPr>
            <a:r>
              <a:rPr lang="en-GB" sz="1600"/>
              <a:t>What was the best model?</a:t>
            </a:r>
            <a:endParaRPr sz="1600"/>
          </a:p>
          <a:p>
            <a:pPr indent="0" lvl="0" marL="0" rtl="0" algn="l">
              <a:spcBef>
                <a:spcPts val="1600"/>
              </a:spcBef>
              <a:spcAft>
                <a:spcPts val="0"/>
              </a:spcAft>
              <a:buNone/>
            </a:pPr>
            <a:r>
              <a:rPr lang="en-GB" sz="1600"/>
              <a:t>Let’s talk about capital</a:t>
            </a:r>
            <a:endParaRPr sz="1600"/>
          </a:p>
          <a:p>
            <a:pPr indent="0" lvl="0" marL="0" rtl="0" algn="l">
              <a:spcBef>
                <a:spcPts val="1600"/>
              </a:spcBef>
              <a:spcAft>
                <a:spcPts val="1600"/>
              </a:spcAft>
              <a:buNone/>
            </a:pPr>
            <a:r>
              <a:t/>
            </a:r>
            <a:endParaRPr sz="1500"/>
          </a:p>
        </p:txBody>
      </p:sp>
      <p:sp>
        <p:nvSpPr>
          <p:cNvPr id="187" name="Google Shape;187;p19"/>
          <p:cNvSpPr/>
          <p:nvPr/>
        </p:nvSpPr>
        <p:spPr>
          <a:xfrm>
            <a:off x="3717400" y="-9500"/>
            <a:ext cx="8547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7"/>
          <p:cNvSpPr txBox="1"/>
          <p:nvPr>
            <p:ph type="title"/>
          </p:nvPr>
        </p:nvSpPr>
        <p:spPr>
          <a:xfrm>
            <a:off x="727650" y="598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Evaluate </a:t>
            </a:r>
            <a:endParaRPr/>
          </a:p>
        </p:txBody>
      </p:sp>
      <p:sp>
        <p:nvSpPr>
          <p:cNvPr id="403" name="Google Shape;403;p37"/>
          <p:cNvSpPr txBox="1"/>
          <p:nvPr>
            <p:ph idx="1" type="body"/>
          </p:nvPr>
        </p:nvSpPr>
        <p:spPr>
          <a:xfrm>
            <a:off x="889975" y="1394275"/>
            <a:ext cx="7122900" cy="4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Winner: Decision Tree with SMOTE</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pic>
        <p:nvPicPr>
          <p:cNvPr descr="shutterstock_429987889_edited.jpg" id="404" name="Google Shape;404;p37"/>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405" name="Google Shape;405;p37"/>
          <p:cNvSpPr txBox="1"/>
          <p:nvPr/>
        </p:nvSpPr>
        <p:spPr>
          <a:xfrm>
            <a:off x="924475" y="1796125"/>
            <a:ext cx="3541500" cy="172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accent1"/>
                </a:solidFill>
                <a:latin typeface="Lato"/>
                <a:ea typeface="Lato"/>
                <a:cs typeface="Lato"/>
                <a:sym typeface="Lato"/>
              </a:rPr>
              <a:t>Business Gains:  </a:t>
            </a:r>
            <a:endParaRPr sz="12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GB" sz="1200">
                <a:solidFill>
                  <a:schemeClr val="accent1"/>
                </a:solidFill>
                <a:latin typeface="Lato"/>
                <a:ea typeface="Lato"/>
                <a:cs typeface="Lato"/>
                <a:sym typeface="Lato"/>
              </a:rPr>
              <a:t>Quick Claim</a:t>
            </a:r>
            <a:r>
              <a:rPr lang="en-GB" sz="1600">
                <a:solidFill>
                  <a:schemeClr val="accent1"/>
                </a:solidFill>
                <a:latin typeface="Lato"/>
                <a:ea typeface="Lato"/>
                <a:cs typeface="Lato"/>
                <a:sym typeface="Lato"/>
              </a:rPr>
              <a:t> </a:t>
            </a:r>
            <a:endParaRPr sz="16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GB" sz="1300">
                <a:solidFill>
                  <a:schemeClr val="accent1"/>
                </a:solidFill>
                <a:latin typeface="Lato"/>
                <a:ea typeface="Lato"/>
                <a:cs typeface="Lato"/>
                <a:sym typeface="Lato"/>
              </a:rPr>
              <a:t>Flag certain events and time</a:t>
            </a:r>
            <a:endParaRPr sz="1300">
              <a:solidFill>
                <a:schemeClr val="accent1"/>
              </a:solidFill>
              <a:latin typeface="Lato"/>
              <a:ea typeface="Lato"/>
              <a:cs typeface="Lato"/>
              <a:sym typeface="Lato"/>
            </a:endParaRPr>
          </a:p>
          <a:p>
            <a:pPr indent="0" lvl="0" marL="0" rtl="0" algn="l">
              <a:lnSpc>
                <a:spcPct val="115000"/>
              </a:lnSpc>
              <a:spcBef>
                <a:spcPts val="1600"/>
              </a:spcBef>
              <a:spcAft>
                <a:spcPts val="1600"/>
              </a:spcAft>
              <a:buNone/>
            </a:pPr>
            <a:r>
              <a:rPr lang="en-GB" sz="1300">
                <a:solidFill>
                  <a:schemeClr val="accent1"/>
                </a:solidFill>
                <a:latin typeface="Lato"/>
                <a:ea typeface="Lato"/>
                <a:cs typeface="Lato"/>
                <a:sym typeface="Lato"/>
              </a:rPr>
              <a:t>Underwriting: Deny addition customers </a:t>
            </a:r>
            <a:endParaRPr sz="1300">
              <a:solidFill>
                <a:schemeClr val="accent1"/>
              </a:solidFill>
              <a:latin typeface="Lato"/>
              <a:ea typeface="Lato"/>
              <a:cs typeface="Lato"/>
              <a:sym typeface="Lato"/>
            </a:endParaRPr>
          </a:p>
        </p:txBody>
      </p:sp>
      <p:sp>
        <p:nvSpPr>
          <p:cNvPr id="406" name="Google Shape;406;p37"/>
          <p:cNvSpPr txBox="1"/>
          <p:nvPr/>
        </p:nvSpPr>
        <p:spPr>
          <a:xfrm>
            <a:off x="5273250" y="1881325"/>
            <a:ext cx="32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0" st="0"/>
                                            </p:txEl>
                                          </p:spTgt>
                                        </p:tgtEl>
                                        <p:attrNameLst>
                                          <p:attrName>style.visibility</p:attrName>
                                        </p:attrNameLst>
                                      </p:cBhvr>
                                      <p:to>
                                        <p:strVal val="visible"/>
                                      </p:to>
                                    </p:set>
                                    <p:animEffect filter="fade" transition="in">
                                      <p:cBhvr>
                                        <p:cTn dur="500"/>
                                        <p:tgtEl>
                                          <p:spTgt spid="4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1" st="1"/>
                                            </p:txEl>
                                          </p:spTgt>
                                        </p:tgtEl>
                                        <p:attrNameLst>
                                          <p:attrName>style.visibility</p:attrName>
                                        </p:attrNameLst>
                                      </p:cBhvr>
                                      <p:to>
                                        <p:strVal val="visible"/>
                                      </p:to>
                                    </p:set>
                                    <p:animEffect filter="fade" transition="in">
                                      <p:cBhvr>
                                        <p:cTn dur="500"/>
                                        <p:tgtEl>
                                          <p:spTgt spid="4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2" st="2"/>
                                            </p:txEl>
                                          </p:spTgt>
                                        </p:tgtEl>
                                        <p:attrNameLst>
                                          <p:attrName>style.visibility</p:attrName>
                                        </p:attrNameLst>
                                      </p:cBhvr>
                                      <p:to>
                                        <p:strVal val="visible"/>
                                      </p:to>
                                    </p:set>
                                    <p:animEffect filter="fade" transition="in">
                                      <p:cBhvr>
                                        <p:cTn dur="500"/>
                                        <p:tgtEl>
                                          <p:spTgt spid="4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3" st="3"/>
                                            </p:txEl>
                                          </p:spTgt>
                                        </p:tgtEl>
                                        <p:attrNameLst>
                                          <p:attrName>style.visibility</p:attrName>
                                        </p:attrNameLst>
                                      </p:cBhvr>
                                      <p:to>
                                        <p:strVal val="visible"/>
                                      </p:to>
                                    </p:set>
                                    <p:animEffect filter="fade" transition="in">
                                      <p:cBhvr>
                                        <p:cTn dur="500"/>
                                        <p:tgtEl>
                                          <p:spTgt spid="40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6727"/>
        </a:solidFill>
      </p:bgPr>
    </p:bg>
    <p:spTree>
      <p:nvGrpSpPr>
        <p:cNvPr id="191" name="Shape 191"/>
        <p:cNvGrpSpPr/>
        <p:nvPr/>
      </p:nvGrpSpPr>
      <p:grpSpPr>
        <a:xfrm>
          <a:off x="0" y="0"/>
          <a:ext cx="0" cy="0"/>
          <a:chOff x="0" y="0"/>
          <a:chExt cx="0" cy="0"/>
        </a:xfrm>
      </p:grpSpPr>
      <p:sp>
        <p:nvSpPr>
          <p:cNvPr id="192" name="Google Shape;192;p20"/>
          <p:cNvSpPr txBox="1"/>
          <p:nvPr>
            <p:ph type="title"/>
          </p:nvPr>
        </p:nvSpPr>
        <p:spPr>
          <a:xfrm>
            <a:off x="571275" y="44910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Insurance Fraud</a:t>
            </a:r>
            <a:endParaRPr/>
          </a:p>
        </p:txBody>
      </p:sp>
      <p:sp>
        <p:nvSpPr>
          <p:cNvPr id="193" name="Google Shape;193;p20"/>
          <p:cNvSpPr txBox="1"/>
          <p:nvPr/>
        </p:nvSpPr>
        <p:spPr>
          <a:xfrm>
            <a:off x="571275" y="1110075"/>
            <a:ext cx="27372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300">
                <a:solidFill>
                  <a:srgbClr val="FFFFFF"/>
                </a:solidFill>
                <a:latin typeface="Raleway"/>
                <a:ea typeface="Raleway"/>
                <a:cs typeface="Raleway"/>
                <a:sym typeface="Raleway"/>
              </a:rPr>
              <a:t>What is it? </a:t>
            </a:r>
            <a:endParaRPr b="1" sz="2300">
              <a:solidFill>
                <a:srgbClr val="FFFFFF"/>
              </a:solidFill>
              <a:latin typeface="Raleway"/>
              <a:ea typeface="Raleway"/>
              <a:cs typeface="Raleway"/>
              <a:sym typeface="Raleway"/>
            </a:endParaRPr>
          </a:p>
        </p:txBody>
      </p:sp>
      <p:sp>
        <p:nvSpPr>
          <p:cNvPr id="194" name="Google Shape;194;p20"/>
          <p:cNvSpPr/>
          <p:nvPr/>
        </p:nvSpPr>
        <p:spPr>
          <a:xfrm>
            <a:off x="85575" y="123600"/>
            <a:ext cx="8756400" cy="325500"/>
          </a:xfrm>
          <a:prstGeom prst="rect">
            <a:avLst/>
          </a:prstGeom>
          <a:solidFill>
            <a:srgbClr val="DA6727"/>
          </a:solidFill>
          <a:ln cap="flat" cmpd="sng" w="9525">
            <a:solidFill>
              <a:srgbClr val="DA672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3764925" y="0"/>
            <a:ext cx="53790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latin typeface="Lato"/>
              <a:ea typeface="Lato"/>
              <a:cs typeface="Lato"/>
              <a:sym typeface="Lato"/>
            </a:endParaRPr>
          </a:p>
        </p:txBody>
      </p:sp>
      <p:sp>
        <p:nvSpPr>
          <p:cNvPr id="196" name="Google Shape;196;p20"/>
          <p:cNvSpPr txBox="1"/>
          <p:nvPr/>
        </p:nvSpPr>
        <p:spPr>
          <a:xfrm>
            <a:off x="4234425" y="1110063"/>
            <a:ext cx="4440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Illegally benefiting from their policy that they’re not entitled to. </a:t>
            </a:r>
            <a:endParaRPr>
              <a:latin typeface="Lato"/>
              <a:ea typeface="Lato"/>
              <a:cs typeface="Lato"/>
              <a:sym typeface="Lato"/>
            </a:endParaRPr>
          </a:p>
        </p:txBody>
      </p:sp>
      <p:sp>
        <p:nvSpPr>
          <p:cNvPr id="197" name="Google Shape;197;p20"/>
          <p:cNvSpPr txBox="1"/>
          <p:nvPr/>
        </p:nvSpPr>
        <p:spPr>
          <a:xfrm>
            <a:off x="571275" y="1847825"/>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lt1"/>
                </a:solidFill>
                <a:latin typeface="Raleway"/>
                <a:ea typeface="Raleway"/>
                <a:cs typeface="Raleway"/>
                <a:sym typeface="Raleway"/>
              </a:rPr>
              <a:t>Examples: </a:t>
            </a:r>
            <a:endParaRPr b="1" sz="2300">
              <a:solidFill>
                <a:schemeClr val="lt1"/>
              </a:solidFill>
              <a:latin typeface="Raleway"/>
              <a:ea typeface="Raleway"/>
              <a:cs typeface="Raleway"/>
              <a:sym typeface="Raleway"/>
            </a:endParaRPr>
          </a:p>
        </p:txBody>
      </p:sp>
      <p:sp>
        <p:nvSpPr>
          <p:cNvPr id="198" name="Google Shape;198;p20"/>
          <p:cNvSpPr txBox="1"/>
          <p:nvPr/>
        </p:nvSpPr>
        <p:spPr>
          <a:xfrm>
            <a:off x="4234425" y="1898975"/>
            <a:ext cx="44400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E</a:t>
            </a:r>
            <a:r>
              <a:rPr lang="en-GB">
                <a:latin typeface="Lato"/>
                <a:ea typeface="Lato"/>
                <a:cs typeface="Lato"/>
                <a:sym typeface="Lato"/>
              </a:rPr>
              <a:t>xaggerated claims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Events / Losses that didn’t happen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Staged losses – vehicle theft, crashing on purpose.</a:t>
            </a:r>
            <a:endParaRPr sz="1700">
              <a:latin typeface="Lato"/>
              <a:ea typeface="Lato"/>
              <a:cs typeface="Lato"/>
              <a:sym typeface="Lato"/>
            </a:endParaRPr>
          </a:p>
        </p:txBody>
      </p:sp>
      <p:sp>
        <p:nvSpPr>
          <p:cNvPr id="199" name="Google Shape;199;p20"/>
          <p:cNvSpPr txBox="1"/>
          <p:nvPr/>
        </p:nvSpPr>
        <p:spPr>
          <a:xfrm>
            <a:off x="571275" y="3376475"/>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lt1"/>
                </a:solidFill>
                <a:latin typeface="Raleway"/>
                <a:ea typeface="Raleway"/>
                <a:cs typeface="Raleway"/>
                <a:sym typeface="Raleway"/>
              </a:rPr>
              <a:t>New Zealand:</a:t>
            </a:r>
            <a:endParaRPr b="1" sz="2300">
              <a:solidFill>
                <a:schemeClr val="lt1"/>
              </a:solidFill>
              <a:latin typeface="Raleway"/>
              <a:ea typeface="Raleway"/>
              <a:cs typeface="Raleway"/>
              <a:sym typeface="Raleway"/>
            </a:endParaRPr>
          </a:p>
        </p:txBody>
      </p:sp>
      <p:sp>
        <p:nvSpPr>
          <p:cNvPr id="200" name="Google Shape;200;p20"/>
          <p:cNvSpPr txBox="1"/>
          <p:nvPr/>
        </p:nvSpPr>
        <p:spPr>
          <a:xfrm>
            <a:off x="4234425" y="3450300"/>
            <a:ext cx="4440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Current year </a:t>
            </a:r>
            <a:r>
              <a:rPr lang="en-GB">
                <a:solidFill>
                  <a:srgbClr val="CC0000"/>
                </a:solidFill>
                <a:latin typeface="Lato"/>
                <a:ea typeface="Lato"/>
                <a:cs typeface="Lato"/>
                <a:sym typeface="Lato"/>
              </a:rPr>
              <a:t>$580,000,000  </a:t>
            </a:r>
            <a:r>
              <a:rPr lang="en-GB">
                <a:latin typeface="Lato"/>
                <a:ea typeface="Lato"/>
                <a:cs typeface="Lato"/>
                <a:sym typeface="Lato"/>
              </a:rPr>
              <a:t>             | Still going up</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Cost of fraud is passed onto you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Higher the fraud the more </a:t>
            </a:r>
            <a:r>
              <a:rPr lang="en-GB">
                <a:solidFill>
                  <a:srgbClr val="CC0000"/>
                </a:solidFill>
                <a:latin typeface="Lato"/>
                <a:ea typeface="Lato"/>
                <a:cs typeface="Lato"/>
                <a:sym typeface="Lato"/>
              </a:rPr>
              <a:t>you pay!</a:t>
            </a:r>
            <a:endParaRPr>
              <a:solidFill>
                <a:srgbClr val="CC0000"/>
              </a:solidFill>
            </a:endParaRPr>
          </a:p>
        </p:txBody>
      </p:sp>
      <p:sp>
        <p:nvSpPr>
          <p:cNvPr id="201" name="Google Shape;201;p20"/>
          <p:cNvSpPr txBox="1"/>
          <p:nvPr/>
        </p:nvSpPr>
        <p:spPr>
          <a:xfrm>
            <a:off x="6094250" y="1483150"/>
            <a:ext cx="30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3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3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300"/>
                                        <p:tgtEl>
                                          <p:spTgt spid="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300"/>
                                        <p:tgtEl>
                                          <p:spTgt spid="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300"/>
                                        <p:tgtEl>
                                          <p:spTgt spid="1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animEffect filter="fade" transition="in">
                                      <p:cBhvr>
                                        <p:cTn dur="300"/>
                                        <p:tgtEl>
                                          <p:spTgt spid="1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animEffect filter="fade" transition="in">
                                      <p:cBhvr>
                                        <p:cTn dur="300"/>
                                        <p:tgtEl>
                                          <p:spTgt spid="1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3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3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300"/>
                                        <p:tgtEl>
                                          <p:spTgt spid="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300"/>
                                        <p:tgtEl>
                                          <p:spTgt spid="2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animEffect filter="fade" transition="in">
                                      <p:cBhvr>
                                        <p:cTn dur="300"/>
                                        <p:tgtEl>
                                          <p:spTgt spid="2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animEffect filter="fade" transition="in">
                                      <p:cBhvr>
                                        <p:cTn dur="300"/>
                                        <p:tgtEl>
                                          <p:spTgt spid="2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9988"/>
        </a:solidFill>
      </p:bgPr>
    </p:bg>
    <p:spTree>
      <p:nvGrpSpPr>
        <p:cNvPr id="205" name="Shape 205"/>
        <p:cNvGrpSpPr/>
        <p:nvPr/>
      </p:nvGrpSpPr>
      <p:grpSpPr>
        <a:xfrm>
          <a:off x="0" y="0"/>
          <a:ext cx="0" cy="0"/>
          <a:chOff x="0" y="0"/>
          <a:chExt cx="0" cy="0"/>
        </a:xfrm>
      </p:grpSpPr>
      <p:sp>
        <p:nvSpPr>
          <p:cNvPr id="206" name="Google Shape;206;p21"/>
          <p:cNvSpPr txBox="1"/>
          <p:nvPr>
            <p:ph type="title"/>
          </p:nvPr>
        </p:nvSpPr>
        <p:spPr>
          <a:xfrm>
            <a:off x="580000" y="494425"/>
            <a:ext cx="4508700" cy="5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900"/>
              <a:t>Business</a:t>
            </a:r>
            <a:r>
              <a:rPr lang="en-GB" sz="2600"/>
              <a:t> </a:t>
            </a:r>
            <a:endParaRPr sz="2600"/>
          </a:p>
        </p:txBody>
      </p:sp>
      <p:sp>
        <p:nvSpPr>
          <p:cNvPr id="207" name="Google Shape;207;p21"/>
          <p:cNvSpPr/>
          <p:nvPr/>
        </p:nvSpPr>
        <p:spPr>
          <a:xfrm>
            <a:off x="3783950" y="0"/>
            <a:ext cx="53601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08" name="Google Shape;208;p21"/>
          <p:cNvSpPr/>
          <p:nvPr/>
        </p:nvSpPr>
        <p:spPr>
          <a:xfrm>
            <a:off x="741575" y="4116700"/>
            <a:ext cx="1340700" cy="209100"/>
          </a:xfrm>
          <a:prstGeom prst="rect">
            <a:avLst/>
          </a:prstGeom>
          <a:solidFill>
            <a:srgbClr val="1A9988"/>
          </a:solid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txBox="1"/>
          <p:nvPr/>
        </p:nvSpPr>
        <p:spPr>
          <a:xfrm>
            <a:off x="580000" y="1006525"/>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lt1"/>
                </a:solidFill>
                <a:latin typeface="Raleway"/>
                <a:ea typeface="Raleway"/>
                <a:cs typeface="Raleway"/>
                <a:sym typeface="Raleway"/>
              </a:rPr>
              <a:t>What is happening? </a:t>
            </a:r>
            <a:endParaRPr b="1" sz="2300">
              <a:solidFill>
                <a:schemeClr val="lt1"/>
              </a:solidFill>
              <a:latin typeface="Raleway"/>
              <a:ea typeface="Raleway"/>
              <a:cs typeface="Raleway"/>
              <a:sym typeface="Raleway"/>
            </a:endParaRPr>
          </a:p>
        </p:txBody>
      </p:sp>
      <p:sp>
        <p:nvSpPr>
          <p:cNvPr id="210" name="Google Shape;210;p21"/>
          <p:cNvSpPr txBox="1"/>
          <p:nvPr/>
        </p:nvSpPr>
        <p:spPr>
          <a:xfrm>
            <a:off x="4209650" y="1006525"/>
            <a:ext cx="4508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Fraud Claims are coming in at an Increasing Rate</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Increasing the cost for the business and consumers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Decrease in customer satisfaction</a:t>
            </a:r>
            <a:endParaRPr>
              <a:latin typeface="Lato"/>
              <a:ea typeface="Lato"/>
              <a:cs typeface="Lato"/>
              <a:sym typeface="Lato"/>
            </a:endParaRPr>
          </a:p>
        </p:txBody>
      </p:sp>
      <p:sp>
        <p:nvSpPr>
          <p:cNvPr id="211" name="Google Shape;211;p21"/>
          <p:cNvSpPr txBox="1"/>
          <p:nvPr/>
        </p:nvSpPr>
        <p:spPr>
          <a:xfrm>
            <a:off x="580000" y="2561613"/>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lt1"/>
                </a:solidFill>
                <a:latin typeface="Raleway"/>
                <a:ea typeface="Raleway"/>
                <a:cs typeface="Raleway"/>
                <a:sym typeface="Raleway"/>
              </a:rPr>
              <a:t>Solution</a:t>
            </a:r>
            <a:endParaRPr/>
          </a:p>
        </p:txBody>
      </p:sp>
      <p:sp>
        <p:nvSpPr>
          <p:cNvPr id="212" name="Google Shape;212;p21"/>
          <p:cNvSpPr txBox="1"/>
          <p:nvPr/>
        </p:nvSpPr>
        <p:spPr>
          <a:xfrm>
            <a:off x="4209650" y="2630925"/>
            <a:ext cx="4508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Implement a Machine Learning model that can predict fraud claims </a:t>
            </a:r>
            <a:endParaRPr/>
          </a:p>
        </p:txBody>
      </p:sp>
      <p:sp>
        <p:nvSpPr>
          <p:cNvPr id="213" name="Google Shape;213;p21"/>
          <p:cNvSpPr txBox="1"/>
          <p:nvPr/>
        </p:nvSpPr>
        <p:spPr>
          <a:xfrm>
            <a:off x="580000" y="32465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4" name="Google Shape;214;p21"/>
          <p:cNvSpPr txBox="1"/>
          <p:nvPr/>
        </p:nvSpPr>
        <p:spPr>
          <a:xfrm>
            <a:off x="580000" y="3246525"/>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lt1"/>
                </a:solidFill>
                <a:latin typeface="Raleway"/>
                <a:ea typeface="Raleway"/>
                <a:cs typeface="Raleway"/>
                <a:sym typeface="Raleway"/>
              </a:rPr>
              <a:t>Benefits</a:t>
            </a:r>
            <a:endParaRPr/>
          </a:p>
        </p:txBody>
      </p:sp>
      <p:sp>
        <p:nvSpPr>
          <p:cNvPr id="215" name="Google Shape;215;p21"/>
          <p:cNvSpPr txBox="1"/>
          <p:nvPr/>
        </p:nvSpPr>
        <p:spPr>
          <a:xfrm>
            <a:off x="4209650" y="3393425"/>
            <a:ext cx="4508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Increase e</a:t>
            </a:r>
            <a:r>
              <a:rPr lang="en-GB">
                <a:latin typeface="Lato"/>
                <a:ea typeface="Lato"/>
                <a:cs typeface="Lato"/>
                <a:sym typeface="Lato"/>
              </a:rPr>
              <a:t>fficiency</a:t>
            </a:r>
            <a:r>
              <a:rPr lang="en-GB">
                <a:latin typeface="Lato"/>
                <a:ea typeface="Lato"/>
                <a:cs typeface="Lato"/>
                <a:sym typeface="Lato"/>
              </a:rPr>
              <a:t> for claims process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Reduce:  additional time, staff and </a:t>
            </a:r>
            <a:r>
              <a:rPr lang="en-GB">
                <a:latin typeface="Lato"/>
                <a:ea typeface="Lato"/>
                <a:cs typeface="Lato"/>
                <a:sym typeface="Lato"/>
              </a:rPr>
              <a:t>investigation</a:t>
            </a:r>
            <a:r>
              <a:rPr lang="en-GB">
                <a:latin typeface="Lato"/>
                <a:ea typeface="Lato"/>
                <a:cs typeface="Lato"/>
                <a:sym typeface="Lato"/>
              </a:rPr>
              <a:t> costs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Decrease capital loss which Increase customer satisfaction/ retention</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3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300"/>
                                        <p:tgtEl>
                                          <p:spTgt spid="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animEffect filter="fade" transition="in">
                                      <p:cBhvr>
                                        <p:cTn dur="300"/>
                                        <p:tgtEl>
                                          <p:spTgt spid="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animEffect filter="fade" transition="in">
                                      <p:cBhvr>
                                        <p:cTn dur="300"/>
                                        <p:tgtEl>
                                          <p:spTgt spid="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animEffect filter="fade" transition="in">
                                      <p:cBhvr>
                                        <p:cTn dur="300"/>
                                        <p:tgtEl>
                                          <p:spTgt spid="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4" st="4"/>
                                            </p:txEl>
                                          </p:spTgt>
                                        </p:tgtEl>
                                        <p:attrNameLst>
                                          <p:attrName>style.visibility</p:attrName>
                                        </p:attrNameLst>
                                      </p:cBhvr>
                                      <p:to>
                                        <p:strVal val="visible"/>
                                      </p:to>
                                    </p:set>
                                    <p:animEffect filter="fade" transition="in">
                                      <p:cBhvr>
                                        <p:cTn dur="300"/>
                                        <p:tgtEl>
                                          <p:spTgt spid="2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3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3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3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300"/>
                                        <p:tgtEl>
                                          <p:spTgt spid="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300"/>
                                        <p:tgtEl>
                                          <p:spTgt spid="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300"/>
                                        <p:tgtEl>
                                          <p:spTgt spid="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300"/>
                                        <p:tgtEl>
                                          <p:spTgt spid="2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4" st="4"/>
                                            </p:txEl>
                                          </p:spTgt>
                                        </p:tgtEl>
                                        <p:attrNameLst>
                                          <p:attrName>style.visibility</p:attrName>
                                        </p:attrNameLst>
                                      </p:cBhvr>
                                      <p:to>
                                        <p:strVal val="visible"/>
                                      </p:to>
                                    </p:set>
                                    <p:animEffect filter="fade" transition="in">
                                      <p:cBhvr>
                                        <p:cTn dur="300"/>
                                        <p:tgtEl>
                                          <p:spTgt spid="21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19" name="Shape 219"/>
        <p:cNvGrpSpPr/>
        <p:nvPr/>
      </p:nvGrpSpPr>
      <p:grpSpPr>
        <a:xfrm>
          <a:off x="0" y="0"/>
          <a:ext cx="0" cy="0"/>
          <a:chOff x="0" y="0"/>
          <a:chExt cx="0" cy="0"/>
        </a:xfrm>
      </p:grpSpPr>
      <p:sp>
        <p:nvSpPr>
          <p:cNvPr id="220" name="Google Shape;220;p22"/>
          <p:cNvSpPr/>
          <p:nvPr/>
        </p:nvSpPr>
        <p:spPr>
          <a:xfrm>
            <a:off x="3774300" y="0"/>
            <a:ext cx="53697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txBox="1"/>
          <p:nvPr/>
        </p:nvSpPr>
        <p:spPr>
          <a:xfrm>
            <a:off x="627475" y="544875"/>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Investigation</a:t>
            </a:r>
            <a:endParaRPr/>
          </a:p>
        </p:txBody>
      </p:sp>
      <p:sp>
        <p:nvSpPr>
          <p:cNvPr id="222" name="Google Shape;222;p22"/>
          <p:cNvSpPr/>
          <p:nvPr/>
        </p:nvSpPr>
        <p:spPr>
          <a:xfrm>
            <a:off x="722550" y="1121875"/>
            <a:ext cx="1007700" cy="180600"/>
          </a:xfrm>
          <a:prstGeom prst="rect">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txBox="1"/>
          <p:nvPr/>
        </p:nvSpPr>
        <p:spPr>
          <a:xfrm>
            <a:off x="627475" y="1302475"/>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lt1"/>
                </a:solidFill>
                <a:latin typeface="Raleway"/>
                <a:ea typeface="Raleway"/>
                <a:cs typeface="Raleway"/>
                <a:sym typeface="Raleway"/>
              </a:rPr>
              <a:t>Questions:</a:t>
            </a:r>
            <a:endParaRPr b="1" sz="2300">
              <a:solidFill>
                <a:schemeClr val="lt1"/>
              </a:solidFill>
              <a:latin typeface="Raleway"/>
              <a:ea typeface="Raleway"/>
              <a:cs typeface="Raleway"/>
              <a:sym typeface="Raleway"/>
            </a:endParaRPr>
          </a:p>
        </p:txBody>
      </p:sp>
      <p:sp>
        <p:nvSpPr>
          <p:cNvPr id="224" name="Google Shape;224;p22"/>
          <p:cNvSpPr txBox="1"/>
          <p:nvPr/>
        </p:nvSpPr>
        <p:spPr>
          <a:xfrm>
            <a:off x="627475" y="305215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lt1"/>
                </a:solidFill>
                <a:latin typeface="Raleway"/>
                <a:ea typeface="Raleway"/>
                <a:cs typeface="Raleway"/>
                <a:sym typeface="Raleway"/>
              </a:rPr>
              <a:t>Implementation</a:t>
            </a:r>
            <a:endParaRPr b="1" sz="2300">
              <a:solidFill>
                <a:schemeClr val="lt1"/>
              </a:solidFill>
              <a:latin typeface="Raleway"/>
              <a:ea typeface="Raleway"/>
              <a:cs typeface="Raleway"/>
              <a:sym typeface="Raleway"/>
            </a:endParaRPr>
          </a:p>
        </p:txBody>
      </p:sp>
      <p:sp>
        <p:nvSpPr>
          <p:cNvPr id="225" name="Google Shape;225;p22"/>
          <p:cNvSpPr txBox="1"/>
          <p:nvPr/>
        </p:nvSpPr>
        <p:spPr>
          <a:xfrm>
            <a:off x="4154725" y="1302475"/>
            <a:ext cx="47442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Can we predict which claims will be reported as fraud?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Can we minimise the loss of capital done by fraud?</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What trends does the data show that leads to fraud? Red Flags</a:t>
            </a:r>
            <a:endParaRPr sz="1700">
              <a:latin typeface="Lato"/>
              <a:ea typeface="Lato"/>
              <a:cs typeface="Lato"/>
              <a:sym typeface="Lato"/>
            </a:endParaRPr>
          </a:p>
        </p:txBody>
      </p:sp>
      <p:sp>
        <p:nvSpPr>
          <p:cNvPr id="226" name="Google Shape;226;p22"/>
          <p:cNvSpPr txBox="1"/>
          <p:nvPr/>
        </p:nvSpPr>
        <p:spPr>
          <a:xfrm>
            <a:off x="4154725" y="3204275"/>
            <a:ext cx="4744200" cy="1308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We can implement Machine Learning Model when claims are filed</a:t>
            </a:r>
            <a:endParaRPr sz="1700">
              <a:latin typeface="Lato"/>
              <a:ea typeface="Lato"/>
              <a:cs typeface="Lato"/>
              <a:sym typeface="Lato"/>
            </a:endParaRPr>
          </a:p>
          <a:p>
            <a:pPr indent="0" lvl="0" marL="457200" rtl="0" algn="l">
              <a:spcBef>
                <a:spcPts val="0"/>
              </a:spcBef>
              <a:spcAft>
                <a:spcPts val="0"/>
              </a:spcAft>
              <a:buNone/>
            </a:pPr>
            <a:r>
              <a:t/>
            </a:r>
            <a:endParaRPr sz="1700">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Highlight claims that would need to be focused on</a:t>
            </a:r>
            <a:endParaRPr>
              <a:latin typeface="Lato"/>
              <a:ea typeface="Lato"/>
              <a:cs typeface="Lato"/>
              <a:sym typeface="Lato"/>
            </a:endParaRPr>
          </a:p>
          <a:p>
            <a:pPr indent="0" lvl="0" marL="45720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3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Effect filter="fade" transition="in">
                                      <p:cBhvr>
                                        <p:cTn dur="300"/>
                                        <p:tgtEl>
                                          <p:spTgt spid="2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Effect filter="fade" transition="in">
                                      <p:cBhvr>
                                        <p:cTn dur="300"/>
                                        <p:tgtEl>
                                          <p:spTgt spid="2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Effect filter="fade" transition="in">
                                      <p:cBhvr>
                                        <p:cTn dur="300"/>
                                        <p:tgtEl>
                                          <p:spTgt spid="2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animEffect filter="fade" transition="in">
                                      <p:cBhvr>
                                        <p:cTn dur="300"/>
                                        <p:tgtEl>
                                          <p:spTgt spid="2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animEffect filter="fade" transition="in">
                                      <p:cBhvr>
                                        <p:cTn dur="300"/>
                                        <p:tgtEl>
                                          <p:spTgt spid="2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animEffect filter="fade" transition="in">
                                      <p:cBhvr>
                                        <p:cTn dur="300"/>
                                        <p:tgtEl>
                                          <p:spTgt spid="2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animEffect filter="fade" transition="in">
                                      <p:cBhvr>
                                        <p:cTn dur="300"/>
                                        <p:tgtEl>
                                          <p:spTgt spid="2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animEffect filter="fade" transition="in">
                                      <p:cBhvr>
                                        <p:cTn dur="300"/>
                                        <p:tgtEl>
                                          <p:spTgt spid="2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2" st="2"/>
                                            </p:txEl>
                                          </p:spTgt>
                                        </p:tgtEl>
                                        <p:attrNameLst>
                                          <p:attrName>style.visibility</p:attrName>
                                        </p:attrNameLst>
                                      </p:cBhvr>
                                      <p:to>
                                        <p:strVal val="visible"/>
                                      </p:to>
                                    </p:set>
                                    <p:animEffect filter="fade" transition="in">
                                      <p:cBhvr>
                                        <p:cTn dur="300"/>
                                        <p:tgtEl>
                                          <p:spTgt spid="2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3" st="3"/>
                                            </p:txEl>
                                          </p:spTgt>
                                        </p:tgtEl>
                                        <p:attrNameLst>
                                          <p:attrName>style.visibility</p:attrName>
                                        </p:attrNameLst>
                                      </p:cBhvr>
                                      <p:to>
                                        <p:strVal val="visible"/>
                                      </p:to>
                                    </p:set>
                                    <p:animEffect filter="fade" transition="in">
                                      <p:cBhvr>
                                        <p:cTn dur="300"/>
                                        <p:tgtEl>
                                          <p:spTgt spid="2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nvSpPr>
        <p:spPr>
          <a:xfrm>
            <a:off x="691425" y="456350"/>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The Data </a:t>
            </a:r>
            <a:endParaRPr/>
          </a:p>
        </p:txBody>
      </p:sp>
      <p:sp>
        <p:nvSpPr>
          <p:cNvPr id="232" name="Google Shape;232;p23"/>
          <p:cNvSpPr/>
          <p:nvPr/>
        </p:nvSpPr>
        <p:spPr>
          <a:xfrm>
            <a:off x="3783225" y="0"/>
            <a:ext cx="5360700" cy="51435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23"/>
          <p:cNvPicPr preferRelativeResize="0"/>
          <p:nvPr/>
        </p:nvPicPr>
        <p:blipFill>
          <a:blip r:embed="rId3">
            <a:alphaModFix/>
          </a:blip>
          <a:stretch>
            <a:fillRect/>
          </a:stretch>
        </p:blipFill>
        <p:spPr>
          <a:xfrm rot="5400000">
            <a:off x="3638600" y="695476"/>
            <a:ext cx="5649951" cy="4460850"/>
          </a:xfrm>
          <a:prstGeom prst="rect">
            <a:avLst/>
          </a:prstGeom>
          <a:noFill/>
          <a:ln>
            <a:noFill/>
          </a:ln>
        </p:spPr>
      </p:pic>
      <p:sp>
        <p:nvSpPr>
          <p:cNvPr id="234" name="Google Shape;234;p23"/>
          <p:cNvSpPr/>
          <p:nvPr/>
        </p:nvSpPr>
        <p:spPr>
          <a:xfrm>
            <a:off x="770100" y="1159900"/>
            <a:ext cx="950700" cy="123600"/>
          </a:xfrm>
          <a:prstGeom prst="rect">
            <a:avLst/>
          </a:prstGeom>
          <a:solidFill>
            <a:srgbClr val="1A9988"/>
          </a:solid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txBox="1"/>
          <p:nvPr/>
        </p:nvSpPr>
        <p:spPr>
          <a:xfrm>
            <a:off x="304225" y="1509750"/>
            <a:ext cx="3165900" cy="2832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Lato"/>
              <a:buChar char="-"/>
            </a:pPr>
            <a:r>
              <a:rPr lang="en-GB" sz="1800">
                <a:solidFill>
                  <a:schemeClr val="lt1"/>
                </a:solidFill>
              </a:rPr>
              <a:t>Auto Insurances Claims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1000 Samples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39 Variables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Location USA: Three states </a:t>
            </a:r>
            <a:endParaRPr sz="18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3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animEffect filter="fade" transition="in">
                                      <p:cBhvr>
                                        <p:cTn dur="300"/>
                                        <p:tgtEl>
                                          <p:spTgt spid="2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animEffect filter="fade" transition="in">
                                      <p:cBhvr>
                                        <p:cTn dur="300"/>
                                        <p:tgtEl>
                                          <p:spTgt spid="2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animEffect filter="fade" transition="in">
                                      <p:cBhvr>
                                        <p:cTn dur="300"/>
                                        <p:tgtEl>
                                          <p:spTgt spid="2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3" st="3"/>
                                            </p:txEl>
                                          </p:spTgt>
                                        </p:tgtEl>
                                        <p:attrNameLst>
                                          <p:attrName>style.visibility</p:attrName>
                                        </p:attrNameLst>
                                      </p:cBhvr>
                                      <p:to>
                                        <p:strVal val="visible"/>
                                      </p:to>
                                    </p:set>
                                    <p:animEffect filter="fade" transition="in">
                                      <p:cBhvr>
                                        <p:cTn dur="300"/>
                                        <p:tgtEl>
                                          <p:spTgt spid="2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4" st="4"/>
                                            </p:txEl>
                                          </p:spTgt>
                                        </p:tgtEl>
                                        <p:attrNameLst>
                                          <p:attrName>style.visibility</p:attrName>
                                        </p:attrNameLst>
                                      </p:cBhvr>
                                      <p:to>
                                        <p:strVal val="visible"/>
                                      </p:to>
                                    </p:set>
                                    <p:animEffect filter="fade" transition="in">
                                      <p:cBhvr>
                                        <p:cTn dur="300"/>
                                        <p:tgtEl>
                                          <p:spTgt spid="2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5" st="5"/>
                                            </p:txEl>
                                          </p:spTgt>
                                        </p:tgtEl>
                                        <p:attrNameLst>
                                          <p:attrName>style.visibility</p:attrName>
                                        </p:attrNameLst>
                                      </p:cBhvr>
                                      <p:to>
                                        <p:strVal val="visible"/>
                                      </p:to>
                                    </p:set>
                                    <p:animEffect filter="fade" transition="in">
                                      <p:cBhvr>
                                        <p:cTn dur="300"/>
                                        <p:tgtEl>
                                          <p:spTgt spid="23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6" st="6"/>
                                            </p:txEl>
                                          </p:spTgt>
                                        </p:tgtEl>
                                        <p:attrNameLst>
                                          <p:attrName>style.visibility</p:attrName>
                                        </p:attrNameLst>
                                      </p:cBhvr>
                                      <p:to>
                                        <p:strVal val="visible"/>
                                      </p:to>
                                    </p:set>
                                    <p:animEffect filter="fade" transition="in">
                                      <p:cBhvr>
                                        <p:cTn dur="300"/>
                                        <p:tgtEl>
                                          <p:spTgt spid="23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7" st="7"/>
                                            </p:txEl>
                                          </p:spTgt>
                                        </p:tgtEl>
                                        <p:attrNameLst>
                                          <p:attrName>style.visibility</p:attrName>
                                        </p:attrNameLst>
                                      </p:cBhvr>
                                      <p:to>
                                        <p:strVal val="visible"/>
                                      </p:to>
                                    </p:set>
                                    <p:animEffect filter="fade" transition="in">
                                      <p:cBhvr>
                                        <p:cTn dur="300"/>
                                        <p:tgtEl>
                                          <p:spTgt spid="23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8" st="8"/>
                                            </p:txEl>
                                          </p:spTgt>
                                        </p:tgtEl>
                                        <p:attrNameLst>
                                          <p:attrName>style.visibility</p:attrName>
                                        </p:attrNameLst>
                                      </p:cBhvr>
                                      <p:to>
                                        <p:strVal val="visible"/>
                                      </p:to>
                                    </p:set>
                                    <p:animEffect filter="fade" transition="in">
                                      <p:cBhvr>
                                        <p:cTn dur="300"/>
                                        <p:tgtEl>
                                          <p:spTgt spid="23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4"/>
          <p:cNvSpPr txBox="1"/>
          <p:nvPr/>
        </p:nvSpPr>
        <p:spPr>
          <a:xfrm>
            <a:off x="357500" y="458600"/>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Explore</a:t>
            </a:r>
            <a:endParaRPr/>
          </a:p>
        </p:txBody>
      </p:sp>
      <p:sp>
        <p:nvSpPr>
          <p:cNvPr id="241" name="Google Shape;241;p24"/>
          <p:cNvSpPr/>
          <p:nvPr/>
        </p:nvSpPr>
        <p:spPr>
          <a:xfrm>
            <a:off x="3002100" y="0"/>
            <a:ext cx="61419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4"/>
          <p:cNvPicPr preferRelativeResize="0"/>
          <p:nvPr/>
        </p:nvPicPr>
        <p:blipFill>
          <a:blip r:embed="rId3">
            <a:alphaModFix/>
          </a:blip>
          <a:stretch>
            <a:fillRect/>
          </a:stretch>
        </p:blipFill>
        <p:spPr>
          <a:xfrm>
            <a:off x="3002102" y="701123"/>
            <a:ext cx="6141901" cy="3741264"/>
          </a:xfrm>
          <a:prstGeom prst="rect">
            <a:avLst/>
          </a:prstGeom>
          <a:noFill/>
          <a:ln>
            <a:noFill/>
          </a:ln>
        </p:spPr>
      </p:pic>
      <p:pic>
        <p:nvPicPr>
          <p:cNvPr id="243" name="Google Shape;243;p24"/>
          <p:cNvPicPr preferRelativeResize="0"/>
          <p:nvPr/>
        </p:nvPicPr>
        <p:blipFill>
          <a:blip r:embed="rId4">
            <a:alphaModFix/>
          </a:blip>
          <a:stretch>
            <a:fillRect/>
          </a:stretch>
        </p:blipFill>
        <p:spPr>
          <a:xfrm>
            <a:off x="3072327" y="743900"/>
            <a:ext cx="6001425" cy="3655700"/>
          </a:xfrm>
          <a:prstGeom prst="rect">
            <a:avLst/>
          </a:prstGeom>
          <a:noFill/>
          <a:ln>
            <a:noFill/>
          </a:ln>
        </p:spPr>
      </p:pic>
      <p:pic>
        <p:nvPicPr>
          <p:cNvPr id="244" name="Google Shape;244;p24"/>
          <p:cNvPicPr preferRelativeResize="0"/>
          <p:nvPr/>
        </p:nvPicPr>
        <p:blipFill>
          <a:blip r:embed="rId5">
            <a:alphaModFix/>
          </a:blip>
          <a:stretch>
            <a:fillRect/>
          </a:stretch>
        </p:blipFill>
        <p:spPr>
          <a:xfrm>
            <a:off x="3124425" y="775638"/>
            <a:ext cx="5897242" cy="3592225"/>
          </a:xfrm>
          <a:prstGeom prst="rect">
            <a:avLst/>
          </a:prstGeom>
          <a:noFill/>
          <a:ln>
            <a:noFill/>
          </a:ln>
        </p:spPr>
      </p:pic>
      <p:sp>
        <p:nvSpPr>
          <p:cNvPr id="245" name="Google Shape;245;p24"/>
          <p:cNvSpPr/>
          <p:nvPr/>
        </p:nvSpPr>
        <p:spPr>
          <a:xfrm>
            <a:off x="786400" y="1137100"/>
            <a:ext cx="977700" cy="170100"/>
          </a:xfrm>
          <a:prstGeom prst="rect">
            <a:avLst/>
          </a:prstGeom>
          <a:solidFill>
            <a:srgbClr val="1A9988"/>
          </a:solid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txBox="1"/>
          <p:nvPr/>
        </p:nvSpPr>
        <p:spPr>
          <a:xfrm>
            <a:off x="-54900" y="1540500"/>
            <a:ext cx="2784300" cy="261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Lato"/>
              <a:buChar char="-"/>
            </a:pPr>
            <a:r>
              <a:rPr lang="en-GB" sz="1800">
                <a:solidFill>
                  <a:schemeClr val="lt1"/>
                </a:solidFill>
              </a:rPr>
              <a:t>Three </a:t>
            </a:r>
            <a:r>
              <a:rPr lang="en-GB" sz="1800">
                <a:solidFill>
                  <a:schemeClr val="lt1"/>
                </a:solidFill>
              </a:rPr>
              <a:t>Variables</a:t>
            </a:r>
            <a:r>
              <a:rPr lang="en-GB" sz="1800">
                <a:solidFill>
                  <a:schemeClr val="lt1"/>
                </a:solidFill>
              </a:rPr>
              <a:t> had missing values as ‘?’</a:t>
            </a:r>
            <a:r>
              <a:rPr lang="en-GB" sz="1800">
                <a:solidFill>
                  <a:schemeClr val="lt1"/>
                </a:solidFill>
              </a:rPr>
              <a:t>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Replaced with ‘Not Documented’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Suspicious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45720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2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2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2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3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5"/>
          <p:cNvSpPr txBox="1"/>
          <p:nvPr/>
        </p:nvSpPr>
        <p:spPr>
          <a:xfrm>
            <a:off x="414425" y="527150"/>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Fraud</a:t>
            </a:r>
            <a:endParaRPr/>
          </a:p>
        </p:txBody>
      </p:sp>
      <p:sp>
        <p:nvSpPr>
          <p:cNvPr id="252" name="Google Shape;252;p25"/>
          <p:cNvSpPr/>
          <p:nvPr/>
        </p:nvSpPr>
        <p:spPr>
          <a:xfrm>
            <a:off x="3049975" y="0"/>
            <a:ext cx="60939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25"/>
          <p:cNvPicPr preferRelativeResize="0"/>
          <p:nvPr/>
        </p:nvPicPr>
        <p:blipFill>
          <a:blip r:embed="rId3">
            <a:alphaModFix/>
          </a:blip>
          <a:stretch>
            <a:fillRect/>
          </a:stretch>
        </p:blipFill>
        <p:spPr>
          <a:xfrm>
            <a:off x="3126662" y="762450"/>
            <a:ext cx="5940525" cy="3618600"/>
          </a:xfrm>
          <a:prstGeom prst="rect">
            <a:avLst/>
          </a:prstGeom>
          <a:noFill/>
          <a:ln cap="flat" cmpd="sng" w="9525">
            <a:solidFill>
              <a:schemeClr val="lt1"/>
            </a:solidFill>
            <a:prstDash val="solid"/>
            <a:round/>
            <a:headEnd len="sm" w="sm" type="none"/>
            <a:tailEnd len="sm" w="sm" type="none"/>
          </a:ln>
        </p:spPr>
      </p:pic>
      <p:sp>
        <p:nvSpPr>
          <p:cNvPr id="254" name="Google Shape;254;p25"/>
          <p:cNvSpPr/>
          <p:nvPr/>
        </p:nvSpPr>
        <p:spPr>
          <a:xfrm>
            <a:off x="775775" y="1158350"/>
            <a:ext cx="913800" cy="127500"/>
          </a:xfrm>
          <a:prstGeom prst="rect">
            <a:avLst/>
          </a:prstGeom>
          <a:solidFill>
            <a:schemeClr val="dk1"/>
          </a:solid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txBox="1"/>
          <p:nvPr/>
        </p:nvSpPr>
        <p:spPr>
          <a:xfrm>
            <a:off x="0" y="1925250"/>
            <a:ext cx="31266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Lato"/>
              <a:buChar char="-"/>
            </a:pPr>
            <a:r>
              <a:rPr lang="en-GB" sz="1800">
                <a:solidFill>
                  <a:schemeClr val="lt1"/>
                </a:solidFill>
              </a:rPr>
              <a:t>247 Cases of Auto I</a:t>
            </a:r>
            <a:r>
              <a:rPr lang="en-GB" sz="1800">
                <a:solidFill>
                  <a:schemeClr val="lt1"/>
                </a:solidFill>
              </a:rPr>
              <a:t>nsurance</a:t>
            </a:r>
            <a:r>
              <a:rPr lang="en-GB" sz="1800">
                <a:solidFill>
                  <a:schemeClr val="lt1"/>
                </a:solidFill>
              </a:rPr>
              <a:t> Fraud</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Imbalance </a:t>
            </a:r>
            <a:endParaRPr sz="1800">
              <a:solidFill>
                <a:schemeClr val="lt1"/>
              </a:solidFill>
            </a:endParaRPr>
          </a:p>
        </p:txBody>
      </p:sp>
      <p:sp>
        <p:nvSpPr>
          <p:cNvPr id="256" name="Google Shape;256;p25"/>
          <p:cNvSpPr txBox="1"/>
          <p:nvPr/>
        </p:nvSpPr>
        <p:spPr>
          <a:xfrm>
            <a:off x="3783200" y="2676275"/>
            <a:ext cx="121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24.7%</a:t>
            </a:r>
            <a:endParaRPr>
              <a:latin typeface="Lato"/>
              <a:ea typeface="Lato"/>
              <a:cs typeface="Lato"/>
              <a:sym typeface="Lato"/>
            </a:endParaRPr>
          </a:p>
        </p:txBody>
      </p:sp>
      <p:sp>
        <p:nvSpPr>
          <p:cNvPr id="257" name="Google Shape;257;p25"/>
          <p:cNvSpPr txBox="1"/>
          <p:nvPr/>
        </p:nvSpPr>
        <p:spPr>
          <a:xfrm>
            <a:off x="6620675" y="2571750"/>
            <a:ext cx="10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75.3%</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3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2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2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p:nvPr/>
        </p:nvSpPr>
        <p:spPr>
          <a:xfrm>
            <a:off x="3049975" y="0"/>
            <a:ext cx="60939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txBox="1"/>
          <p:nvPr/>
        </p:nvSpPr>
        <p:spPr>
          <a:xfrm>
            <a:off x="371950" y="488850"/>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latin typeface="Raleway"/>
                <a:ea typeface="Raleway"/>
                <a:cs typeface="Raleway"/>
                <a:sym typeface="Raleway"/>
              </a:rPr>
              <a:t>Monetary </a:t>
            </a:r>
            <a:endParaRPr/>
          </a:p>
        </p:txBody>
      </p:sp>
      <p:pic>
        <p:nvPicPr>
          <p:cNvPr id="264" name="Google Shape;264;p26"/>
          <p:cNvPicPr preferRelativeResize="0"/>
          <p:nvPr/>
        </p:nvPicPr>
        <p:blipFill>
          <a:blip r:embed="rId3">
            <a:alphaModFix/>
          </a:blip>
          <a:stretch>
            <a:fillRect/>
          </a:stretch>
        </p:blipFill>
        <p:spPr>
          <a:xfrm>
            <a:off x="3049975" y="1120062"/>
            <a:ext cx="6093899" cy="3248014"/>
          </a:xfrm>
          <a:prstGeom prst="rect">
            <a:avLst/>
          </a:prstGeom>
          <a:noFill/>
          <a:ln>
            <a:noFill/>
          </a:ln>
        </p:spPr>
      </p:pic>
      <p:sp>
        <p:nvSpPr>
          <p:cNvPr id="265" name="Google Shape;265;p26"/>
          <p:cNvSpPr/>
          <p:nvPr/>
        </p:nvSpPr>
        <p:spPr>
          <a:xfrm>
            <a:off x="759325" y="1166100"/>
            <a:ext cx="976200" cy="108600"/>
          </a:xfrm>
          <a:prstGeom prst="rect">
            <a:avLst/>
          </a:prstGeom>
          <a:solidFill>
            <a:srgbClr val="1A9988"/>
          </a:solid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txBox="1"/>
          <p:nvPr/>
        </p:nvSpPr>
        <p:spPr>
          <a:xfrm>
            <a:off x="0" y="1437275"/>
            <a:ext cx="30000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GB" sz="1800">
                <a:solidFill>
                  <a:schemeClr val="lt1"/>
                </a:solidFill>
              </a:rPr>
              <a:t>- 32.5% capital lost due to fraud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Amount claimed 28.23% was fraud claims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$14,900,000 was claimed by fraudsters</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2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animEffect filter="fade" transition="in">
                                      <p:cBhvr>
                                        <p:cTn dur="300"/>
                                        <p:tgtEl>
                                          <p:spTgt spid="2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animEffect filter="fade" transition="in">
                                      <p:cBhvr>
                                        <p:cTn dur="300"/>
                                        <p:tgtEl>
                                          <p:spTgt spid="2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2" st="2"/>
                                            </p:txEl>
                                          </p:spTgt>
                                        </p:tgtEl>
                                        <p:attrNameLst>
                                          <p:attrName>style.visibility</p:attrName>
                                        </p:attrNameLst>
                                      </p:cBhvr>
                                      <p:to>
                                        <p:strVal val="visible"/>
                                      </p:to>
                                    </p:set>
                                    <p:animEffect filter="fade" transition="in">
                                      <p:cBhvr>
                                        <p:cTn dur="300"/>
                                        <p:tgtEl>
                                          <p:spTgt spid="2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3" st="3"/>
                                            </p:txEl>
                                          </p:spTgt>
                                        </p:tgtEl>
                                        <p:attrNameLst>
                                          <p:attrName>style.visibility</p:attrName>
                                        </p:attrNameLst>
                                      </p:cBhvr>
                                      <p:to>
                                        <p:strVal val="visible"/>
                                      </p:to>
                                    </p:set>
                                    <p:animEffect filter="fade" transition="in">
                                      <p:cBhvr>
                                        <p:cTn dur="300"/>
                                        <p:tgtEl>
                                          <p:spTgt spid="2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4" st="4"/>
                                            </p:txEl>
                                          </p:spTgt>
                                        </p:tgtEl>
                                        <p:attrNameLst>
                                          <p:attrName>style.visibility</p:attrName>
                                        </p:attrNameLst>
                                      </p:cBhvr>
                                      <p:to>
                                        <p:strVal val="visible"/>
                                      </p:to>
                                    </p:set>
                                    <p:animEffect filter="fade" transition="in">
                                      <p:cBhvr>
                                        <p:cTn dur="300"/>
                                        <p:tgtEl>
                                          <p:spTgt spid="26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